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0" roundtripDataSignature="AMtx7mi4GXEj1XPACg1YH2NBDZv0PLIH8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NZ"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4"/>
          <p:cNvSpPr/>
          <p:nvPr>
            <p:ph idx="2" type="pic"/>
          </p:nvPr>
        </p:nvSpPr>
        <p:spPr>
          <a:xfrm>
            <a:off x="1792288" y="612775"/>
            <a:ext cx="5486400" cy="4114800"/>
          </a:xfrm>
          <a:prstGeom prst="rect">
            <a:avLst/>
          </a:prstGeom>
          <a:noFill/>
          <a:ln>
            <a:noFill/>
          </a:ln>
        </p:spPr>
      </p:sp>
      <p:sp>
        <p:nvSpPr>
          <p:cNvPr id="68" name="Google Shape;68;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2D6"/>
        </a:solidFill>
      </p:bgPr>
    </p:bg>
    <p:spTree>
      <p:nvGrpSpPr>
        <p:cNvPr id="87" name="Shape 87"/>
        <p:cNvGrpSpPr/>
        <p:nvPr/>
      </p:nvGrpSpPr>
      <p:grpSpPr>
        <a:xfrm>
          <a:off x="0" y="0"/>
          <a:ext cx="0" cy="0"/>
          <a:chOff x="0" y="0"/>
          <a:chExt cx="0" cy="0"/>
        </a:xfrm>
      </p:grpSpPr>
      <p:sp>
        <p:nvSpPr>
          <p:cNvPr id="88" name="Google Shape;88;p1"/>
          <p:cNvSpPr/>
          <p:nvPr/>
        </p:nvSpPr>
        <p:spPr>
          <a:xfrm>
            <a:off x="4101896" y="2312153"/>
            <a:ext cx="10084207" cy="4535745"/>
          </a:xfrm>
          <a:custGeom>
            <a:rect b="b" l="l" r="r" t="t"/>
            <a:pathLst>
              <a:path extrusionOk="0" h="4535745" w="10084207">
                <a:moveTo>
                  <a:pt x="0" y="0"/>
                </a:moveTo>
                <a:lnTo>
                  <a:pt x="10084208" y="0"/>
                </a:lnTo>
                <a:lnTo>
                  <a:pt x="10084208" y="4535745"/>
                </a:lnTo>
                <a:lnTo>
                  <a:pt x="0" y="453574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1"/>
          <p:cNvSpPr/>
          <p:nvPr/>
        </p:nvSpPr>
        <p:spPr>
          <a:xfrm>
            <a:off x="5669997" y="6962187"/>
            <a:ext cx="13010132" cy="3114038"/>
          </a:xfrm>
          <a:custGeom>
            <a:rect b="b" l="l" r="r" t="t"/>
            <a:pathLst>
              <a:path extrusionOk="0" h="3114038" w="13010132">
                <a:moveTo>
                  <a:pt x="0" y="0"/>
                </a:moveTo>
                <a:lnTo>
                  <a:pt x="13010132" y="0"/>
                </a:lnTo>
                <a:lnTo>
                  <a:pt x="13010132" y="3114038"/>
                </a:lnTo>
                <a:lnTo>
                  <a:pt x="0" y="311403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
          <p:cNvSpPr/>
          <p:nvPr/>
        </p:nvSpPr>
        <p:spPr>
          <a:xfrm>
            <a:off x="3752685" y="6178032"/>
            <a:ext cx="10151457" cy="2503099"/>
          </a:xfrm>
          <a:custGeom>
            <a:rect b="b" l="l" r="r" t="t"/>
            <a:pathLst>
              <a:path extrusionOk="0" h="2503099" w="10151457">
                <a:moveTo>
                  <a:pt x="0" y="0"/>
                </a:moveTo>
                <a:lnTo>
                  <a:pt x="10151457" y="0"/>
                </a:lnTo>
                <a:lnTo>
                  <a:pt x="10151457" y="2503099"/>
                </a:lnTo>
                <a:lnTo>
                  <a:pt x="0" y="250309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1"/>
          <p:cNvSpPr/>
          <p:nvPr/>
        </p:nvSpPr>
        <p:spPr>
          <a:xfrm>
            <a:off x="-33489" y="-85725"/>
            <a:ext cx="4135385" cy="1832345"/>
          </a:xfrm>
          <a:custGeom>
            <a:rect b="b" l="l" r="r" t="t"/>
            <a:pathLst>
              <a:path extrusionOk="0" h="1832345" w="4135385">
                <a:moveTo>
                  <a:pt x="0" y="0"/>
                </a:moveTo>
                <a:lnTo>
                  <a:pt x="4135385" y="0"/>
                </a:lnTo>
                <a:lnTo>
                  <a:pt x="4135385" y="1832345"/>
                </a:lnTo>
                <a:lnTo>
                  <a:pt x="0" y="183234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2D6"/>
        </a:solidFill>
      </p:bgPr>
    </p:bg>
    <p:spTree>
      <p:nvGrpSpPr>
        <p:cNvPr id="151" name="Shape 151"/>
        <p:cNvGrpSpPr/>
        <p:nvPr/>
      </p:nvGrpSpPr>
      <p:grpSpPr>
        <a:xfrm>
          <a:off x="0" y="0"/>
          <a:ext cx="0" cy="0"/>
          <a:chOff x="0" y="0"/>
          <a:chExt cx="0" cy="0"/>
        </a:xfrm>
      </p:grpSpPr>
      <p:sp>
        <p:nvSpPr>
          <p:cNvPr id="152" name="Google Shape;152;p10"/>
          <p:cNvSpPr/>
          <p:nvPr/>
        </p:nvSpPr>
        <p:spPr>
          <a:xfrm>
            <a:off x="0" y="0"/>
            <a:ext cx="6677675" cy="3939322"/>
          </a:xfrm>
          <a:custGeom>
            <a:rect b="b" l="l" r="r" t="t"/>
            <a:pathLst>
              <a:path extrusionOk="0" h="3939322" w="6677675">
                <a:moveTo>
                  <a:pt x="0" y="0"/>
                </a:moveTo>
                <a:lnTo>
                  <a:pt x="6677675" y="0"/>
                </a:lnTo>
                <a:lnTo>
                  <a:pt x="6677675" y="3939322"/>
                </a:lnTo>
                <a:lnTo>
                  <a:pt x="0" y="39393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10"/>
          <p:cNvSpPr txBox="1"/>
          <p:nvPr/>
        </p:nvSpPr>
        <p:spPr>
          <a:xfrm>
            <a:off x="914400" y="800100"/>
            <a:ext cx="16306800" cy="729430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NZ" sz="4000">
                <a:solidFill>
                  <a:schemeClr val="dk1"/>
                </a:solidFill>
                <a:latin typeface="Arial"/>
                <a:ea typeface="Arial"/>
                <a:cs typeface="Arial"/>
                <a:sym typeface="Arial"/>
              </a:rPr>
              <a:t>Leadership</a:t>
            </a:r>
            <a:r>
              <a:rPr b="1" lang="en-NZ" sz="1800">
                <a:solidFill>
                  <a:schemeClr val="dk1"/>
                </a:solidFill>
                <a:latin typeface="Calibri"/>
                <a:ea typeface="Calibri"/>
                <a:cs typeface="Calibri"/>
                <a:sym typeface="Calibri"/>
              </a:rPr>
              <a:t> </a:t>
            </a:r>
            <a:endParaRPr/>
          </a:p>
          <a:p>
            <a:pPr indent="0" lvl="0" marL="0" marR="0" rtl="0" algn="r">
              <a:spcBef>
                <a:spcPts val="0"/>
              </a:spcBef>
              <a:spcAft>
                <a:spcPts val="0"/>
              </a:spcAft>
              <a:buNone/>
            </a:pPr>
            <a:r>
              <a:rPr b="1" lang="en-NZ" sz="4000">
                <a:solidFill>
                  <a:schemeClr val="dk1"/>
                </a:solidFill>
                <a:latin typeface="Arial"/>
                <a:ea typeface="Arial"/>
                <a:cs typeface="Arial"/>
                <a:sym typeface="Arial"/>
              </a:rPr>
              <a:t>Matthew 28: 16 – 20</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NZ" sz="3200">
                <a:solidFill>
                  <a:schemeClr val="dk1"/>
                </a:solidFill>
                <a:latin typeface="Arial"/>
                <a:ea typeface="Arial"/>
                <a:cs typeface="Arial"/>
                <a:sym typeface="Arial"/>
              </a:rPr>
              <a:t>vs 16 - the disciples obeyed an instruction from Jesus</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0" lvl="0" marL="0" marR="0" rtl="0" algn="l">
              <a:spcBef>
                <a:spcPts val="0"/>
              </a:spcBef>
              <a:spcAft>
                <a:spcPts val="0"/>
              </a:spcAft>
              <a:buNone/>
            </a:pPr>
            <a:r>
              <a:rPr lang="en-NZ" sz="3200">
                <a:solidFill>
                  <a:schemeClr val="dk1"/>
                </a:solidFill>
                <a:latin typeface="Arial"/>
                <a:ea typeface="Arial"/>
                <a:cs typeface="Arial"/>
                <a:sym typeface="Arial"/>
              </a:rPr>
              <a:t>vs 18 – Jesus is clear on his authority, his scope, and his mandate. </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0" lvl="0" marL="0" marR="0" rtl="0" algn="l">
              <a:spcBef>
                <a:spcPts val="0"/>
              </a:spcBef>
              <a:spcAft>
                <a:spcPts val="0"/>
              </a:spcAft>
              <a:buNone/>
            </a:pPr>
            <a:r>
              <a:rPr lang="en-NZ" sz="3200">
                <a:solidFill>
                  <a:schemeClr val="dk1"/>
                </a:solidFill>
                <a:latin typeface="Arial"/>
                <a:ea typeface="Arial"/>
                <a:cs typeface="Arial"/>
                <a:sym typeface="Arial"/>
              </a:rPr>
              <a:t>vs 19 – Jesus gives clear instructions: go…make…baptize…teach…</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0" lvl="0" marL="0" marR="0" rtl="0" algn="l">
              <a:spcBef>
                <a:spcPts val="0"/>
              </a:spcBef>
              <a:spcAft>
                <a:spcPts val="0"/>
              </a:spcAft>
              <a:buNone/>
            </a:pPr>
            <a:r>
              <a:rPr lang="en-NZ" sz="3200">
                <a:solidFill>
                  <a:schemeClr val="dk1"/>
                </a:solidFill>
                <a:latin typeface="Arial"/>
                <a:ea typeface="Arial"/>
                <a:cs typeface="Arial"/>
                <a:sym typeface="Arial"/>
              </a:rPr>
              <a:t>vs 20 – Jesus said “I am with you always…”</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NZ" sz="3200">
                <a:solidFill>
                  <a:schemeClr val="dk1"/>
                </a:solidFill>
                <a:latin typeface="Arial"/>
                <a:ea typeface="Arial"/>
                <a:cs typeface="Arial"/>
                <a:sym typeface="Arial"/>
              </a:rPr>
              <a:t>In light of this text, how might these verses direct your leadership? What do you need to tweak, adjust, upskill on etc?</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500"/>
                                        <p:tgtEl>
                                          <p:spTgt spid="1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Effect filter="fade" transition="in">
                                      <p:cBhvr>
                                        <p:cTn dur="500"/>
                                        <p:tgtEl>
                                          <p:spTgt spid="1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animEffect filter="fade" transition="in">
                                      <p:cBhvr>
                                        <p:cTn dur="500"/>
                                        <p:tgtEl>
                                          <p:spTgt spid="1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animEffect filter="fade" transition="in">
                                      <p:cBhvr>
                                        <p:cTn dur="500"/>
                                        <p:tgtEl>
                                          <p:spTgt spid="1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4" st="4"/>
                                            </p:txEl>
                                          </p:spTgt>
                                        </p:tgtEl>
                                        <p:attrNameLst>
                                          <p:attrName>style.visibility</p:attrName>
                                        </p:attrNameLst>
                                      </p:cBhvr>
                                      <p:to>
                                        <p:strVal val="visible"/>
                                      </p:to>
                                    </p:set>
                                    <p:animEffect filter="fade" transition="in">
                                      <p:cBhvr>
                                        <p:cTn dur="500"/>
                                        <p:tgtEl>
                                          <p:spTgt spid="1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5" st="5"/>
                                            </p:txEl>
                                          </p:spTgt>
                                        </p:tgtEl>
                                        <p:attrNameLst>
                                          <p:attrName>style.visibility</p:attrName>
                                        </p:attrNameLst>
                                      </p:cBhvr>
                                      <p:to>
                                        <p:strVal val="visible"/>
                                      </p:to>
                                    </p:set>
                                    <p:animEffect filter="fade" transition="in">
                                      <p:cBhvr>
                                        <p:cTn dur="500"/>
                                        <p:tgtEl>
                                          <p:spTgt spid="15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6" st="6"/>
                                            </p:txEl>
                                          </p:spTgt>
                                        </p:tgtEl>
                                        <p:attrNameLst>
                                          <p:attrName>style.visibility</p:attrName>
                                        </p:attrNameLst>
                                      </p:cBhvr>
                                      <p:to>
                                        <p:strVal val="visible"/>
                                      </p:to>
                                    </p:set>
                                    <p:animEffect filter="fade" transition="in">
                                      <p:cBhvr>
                                        <p:cTn dur="500"/>
                                        <p:tgtEl>
                                          <p:spTgt spid="15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7" st="7"/>
                                            </p:txEl>
                                          </p:spTgt>
                                        </p:tgtEl>
                                        <p:attrNameLst>
                                          <p:attrName>style.visibility</p:attrName>
                                        </p:attrNameLst>
                                      </p:cBhvr>
                                      <p:to>
                                        <p:strVal val="visible"/>
                                      </p:to>
                                    </p:set>
                                    <p:animEffect filter="fade" transition="in">
                                      <p:cBhvr>
                                        <p:cTn dur="500"/>
                                        <p:tgtEl>
                                          <p:spTgt spid="15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8" st="8"/>
                                            </p:txEl>
                                          </p:spTgt>
                                        </p:tgtEl>
                                        <p:attrNameLst>
                                          <p:attrName>style.visibility</p:attrName>
                                        </p:attrNameLst>
                                      </p:cBhvr>
                                      <p:to>
                                        <p:strVal val="visible"/>
                                      </p:to>
                                    </p:set>
                                    <p:animEffect filter="fade" transition="in">
                                      <p:cBhvr>
                                        <p:cTn dur="500"/>
                                        <p:tgtEl>
                                          <p:spTgt spid="15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9" st="9"/>
                                            </p:txEl>
                                          </p:spTgt>
                                        </p:tgtEl>
                                        <p:attrNameLst>
                                          <p:attrName>style.visibility</p:attrName>
                                        </p:attrNameLst>
                                      </p:cBhvr>
                                      <p:to>
                                        <p:strVal val="visible"/>
                                      </p:to>
                                    </p:set>
                                    <p:animEffect filter="fade" transition="in">
                                      <p:cBhvr>
                                        <p:cTn dur="500"/>
                                        <p:tgtEl>
                                          <p:spTgt spid="15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10" st="10"/>
                                            </p:txEl>
                                          </p:spTgt>
                                        </p:tgtEl>
                                        <p:attrNameLst>
                                          <p:attrName>style.visibility</p:attrName>
                                        </p:attrNameLst>
                                      </p:cBhvr>
                                      <p:to>
                                        <p:strVal val="visible"/>
                                      </p:to>
                                    </p:set>
                                    <p:animEffect filter="fade" transition="in">
                                      <p:cBhvr>
                                        <p:cTn dur="500"/>
                                        <p:tgtEl>
                                          <p:spTgt spid="15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11" st="11"/>
                                            </p:txEl>
                                          </p:spTgt>
                                        </p:tgtEl>
                                        <p:attrNameLst>
                                          <p:attrName>style.visibility</p:attrName>
                                        </p:attrNameLst>
                                      </p:cBhvr>
                                      <p:to>
                                        <p:strVal val="visible"/>
                                      </p:to>
                                    </p:set>
                                    <p:animEffect filter="fade" transition="in">
                                      <p:cBhvr>
                                        <p:cTn dur="500"/>
                                        <p:tgtEl>
                                          <p:spTgt spid="15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12" st="12"/>
                                            </p:txEl>
                                          </p:spTgt>
                                        </p:tgtEl>
                                        <p:attrNameLst>
                                          <p:attrName>style.visibility</p:attrName>
                                        </p:attrNameLst>
                                      </p:cBhvr>
                                      <p:to>
                                        <p:strVal val="visible"/>
                                      </p:to>
                                    </p:set>
                                    <p:animEffect filter="fade" transition="in">
                                      <p:cBhvr>
                                        <p:cTn dur="500"/>
                                        <p:tgtEl>
                                          <p:spTgt spid="153">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2D6"/>
        </a:solidFill>
      </p:bgPr>
    </p:bg>
    <p:spTree>
      <p:nvGrpSpPr>
        <p:cNvPr id="157" name="Shape 157"/>
        <p:cNvGrpSpPr/>
        <p:nvPr/>
      </p:nvGrpSpPr>
      <p:grpSpPr>
        <a:xfrm>
          <a:off x="0" y="0"/>
          <a:ext cx="0" cy="0"/>
          <a:chOff x="0" y="0"/>
          <a:chExt cx="0" cy="0"/>
        </a:xfrm>
      </p:grpSpPr>
      <p:sp>
        <p:nvSpPr>
          <p:cNvPr id="158" name="Google Shape;158;p11"/>
          <p:cNvSpPr/>
          <p:nvPr/>
        </p:nvSpPr>
        <p:spPr>
          <a:xfrm>
            <a:off x="0" y="0"/>
            <a:ext cx="6677675" cy="3939322"/>
          </a:xfrm>
          <a:custGeom>
            <a:rect b="b" l="l" r="r" t="t"/>
            <a:pathLst>
              <a:path extrusionOk="0" h="3939322" w="6677675">
                <a:moveTo>
                  <a:pt x="0" y="0"/>
                </a:moveTo>
                <a:lnTo>
                  <a:pt x="6677675" y="0"/>
                </a:lnTo>
                <a:lnTo>
                  <a:pt x="6677675" y="3939322"/>
                </a:lnTo>
                <a:lnTo>
                  <a:pt x="0" y="39393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11"/>
          <p:cNvSpPr txBox="1"/>
          <p:nvPr/>
        </p:nvSpPr>
        <p:spPr>
          <a:xfrm>
            <a:off x="914400" y="800100"/>
            <a:ext cx="16306800" cy="100359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NZ" sz="4000">
                <a:solidFill>
                  <a:schemeClr val="dk1"/>
                </a:solidFill>
                <a:latin typeface="Arial"/>
                <a:ea typeface="Arial"/>
                <a:cs typeface="Arial"/>
                <a:sym typeface="Arial"/>
              </a:rPr>
              <a:t>Prayer</a:t>
            </a:r>
            <a:r>
              <a:rPr b="1" lang="en-NZ" sz="1800">
                <a:solidFill>
                  <a:schemeClr val="dk1"/>
                </a:solidFill>
                <a:latin typeface="Calibri"/>
                <a:ea typeface="Calibri"/>
                <a:cs typeface="Calibri"/>
                <a:sym typeface="Calibri"/>
              </a:rPr>
              <a:t> </a:t>
            </a:r>
            <a:endParaRPr/>
          </a:p>
          <a:p>
            <a:pPr indent="0" lvl="0" marL="0" marR="0" rtl="0" algn="r">
              <a:spcBef>
                <a:spcPts val="0"/>
              </a:spcBef>
              <a:spcAft>
                <a:spcPts val="0"/>
              </a:spcAft>
              <a:buNone/>
            </a:pPr>
            <a:r>
              <a:rPr b="1" lang="en-NZ" sz="4000">
                <a:solidFill>
                  <a:schemeClr val="dk1"/>
                </a:solidFill>
                <a:latin typeface="Arial"/>
                <a:ea typeface="Arial"/>
                <a:cs typeface="Arial"/>
                <a:sym typeface="Arial"/>
              </a:rPr>
              <a:t>Matthew 28: 16 – 20</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n-NZ" sz="3200">
                <a:solidFill>
                  <a:schemeClr val="dk1"/>
                </a:solidFill>
                <a:latin typeface="Arial"/>
                <a:ea typeface="Arial"/>
                <a:cs typeface="Arial"/>
                <a:sym typeface="Arial"/>
              </a:rPr>
              <a:t>I wonder…</a:t>
            </a:r>
            <a:endParaRPr/>
          </a:p>
          <a:p>
            <a:pPr indent="0" lvl="0" marL="0" marR="0" rtl="0" algn="l">
              <a:lnSpc>
                <a:spcPct val="150000"/>
              </a:lnSpc>
              <a:spcBef>
                <a:spcPts val="0"/>
              </a:spcBef>
              <a:spcAft>
                <a:spcPts val="0"/>
              </a:spcAft>
              <a:buNone/>
            </a:pPr>
            <a:r>
              <a:t/>
            </a:r>
            <a:endParaRPr b="1" sz="30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NZ" sz="3000">
                <a:solidFill>
                  <a:schemeClr val="dk1"/>
                </a:solidFill>
                <a:latin typeface="Arial"/>
                <a:ea typeface="Arial"/>
                <a:cs typeface="Arial"/>
                <a:sym typeface="Arial"/>
              </a:rPr>
              <a:t>…if we truly trust God, with his mission of reconciliation, freedom, redemption and salvation.</a:t>
            </a:r>
            <a:endParaRPr/>
          </a:p>
          <a:p>
            <a:pPr indent="0" lvl="0" marL="0" marR="0" rtl="0" algn="l">
              <a:lnSpc>
                <a:spcPct val="150000"/>
              </a:lnSpc>
              <a:spcBef>
                <a:spcPts val="0"/>
              </a:spcBef>
              <a:spcAft>
                <a:spcPts val="0"/>
              </a:spcAft>
              <a:buNone/>
            </a:pPr>
            <a:r>
              <a:rPr lang="en-NZ" sz="3000">
                <a:solidFill>
                  <a:schemeClr val="dk1"/>
                </a:solidFill>
                <a:latin typeface="Arial"/>
                <a:ea typeface="Arial"/>
                <a:cs typeface="Arial"/>
                <a:sym typeface="Arial"/>
              </a:rPr>
              <a:t> </a:t>
            </a:r>
            <a:endParaRPr/>
          </a:p>
          <a:p>
            <a:pPr indent="0" lvl="0" marL="0" marR="0" rtl="0" algn="l">
              <a:lnSpc>
                <a:spcPct val="150000"/>
              </a:lnSpc>
              <a:spcBef>
                <a:spcPts val="0"/>
              </a:spcBef>
              <a:spcAft>
                <a:spcPts val="0"/>
              </a:spcAft>
              <a:buNone/>
            </a:pPr>
            <a:r>
              <a:rPr lang="en-NZ" sz="3000">
                <a:solidFill>
                  <a:schemeClr val="dk1"/>
                </a:solidFill>
                <a:latin typeface="Arial"/>
                <a:ea typeface="Arial"/>
                <a:cs typeface="Arial"/>
                <a:sym typeface="Arial"/>
              </a:rPr>
              <a:t>…how much time we spend getting to know him and what’s on his heart for humanity.</a:t>
            </a:r>
            <a:endParaRPr/>
          </a:p>
          <a:p>
            <a:pPr indent="0" lvl="0" marL="0" marR="0" rtl="0" algn="l">
              <a:lnSpc>
                <a:spcPct val="150000"/>
              </a:lnSpc>
              <a:spcBef>
                <a:spcPts val="0"/>
              </a:spcBef>
              <a:spcAft>
                <a:spcPts val="0"/>
              </a:spcAft>
              <a:buNone/>
            </a:pPr>
            <a:r>
              <a:t/>
            </a:r>
            <a:endParaRPr sz="30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NZ" sz="3000">
                <a:solidFill>
                  <a:schemeClr val="dk1"/>
                </a:solidFill>
                <a:latin typeface="Arial"/>
                <a:ea typeface="Arial"/>
                <a:cs typeface="Arial"/>
                <a:sym typeface="Arial"/>
              </a:rPr>
              <a:t>…how we are discipling those in our teams to go deep in prayer and their walk with God, to build relationship, to build trust in who God is and what God is doing in our midst.</a:t>
            </a:r>
            <a:endParaRPr/>
          </a:p>
          <a:p>
            <a:pPr indent="0" lvl="0" marL="0" marR="0" rtl="0" algn="l">
              <a:lnSpc>
                <a:spcPct val="150000"/>
              </a:lnSpc>
              <a:spcBef>
                <a:spcPts val="0"/>
              </a:spcBef>
              <a:spcAft>
                <a:spcPts val="0"/>
              </a:spcAft>
              <a:buNone/>
            </a:pPr>
            <a:r>
              <a:t/>
            </a:r>
            <a:endParaRPr sz="30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NZ" sz="3000">
                <a:solidFill>
                  <a:schemeClr val="dk1"/>
                </a:solidFill>
                <a:latin typeface="Arial"/>
                <a:ea typeface="Arial"/>
                <a:cs typeface="Arial"/>
                <a:sym typeface="Arial"/>
              </a:rPr>
              <a:t>…if we grasp the authority of Jesus, that we pray in the name of Jesus and that we, as ambassadors, walk in his authority.</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500"/>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Effect filter="fade" transition="in">
                                      <p:cBhvr>
                                        <p:cTn dur="500"/>
                                        <p:tgtEl>
                                          <p:spTgt spid="1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animEffect filter="fade" transition="in">
                                      <p:cBhvr>
                                        <p:cTn dur="500"/>
                                        <p:tgtEl>
                                          <p:spTgt spid="1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animEffect filter="fade" transition="in">
                                      <p:cBhvr>
                                        <p:cTn dur="500"/>
                                        <p:tgtEl>
                                          <p:spTgt spid="1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animEffect filter="fade" transition="in">
                                      <p:cBhvr>
                                        <p:cTn dur="500"/>
                                        <p:tgtEl>
                                          <p:spTgt spid="15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5" st="5"/>
                                            </p:txEl>
                                          </p:spTgt>
                                        </p:tgtEl>
                                        <p:attrNameLst>
                                          <p:attrName>style.visibility</p:attrName>
                                        </p:attrNameLst>
                                      </p:cBhvr>
                                      <p:to>
                                        <p:strVal val="visible"/>
                                      </p:to>
                                    </p:set>
                                    <p:animEffect filter="fade" transition="in">
                                      <p:cBhvr>
                                        <p:cTn dur="500"/>
                                        <p:tgtEl>
                                          <p:spTgt spid="15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6" st="6"/>
                                            </p:txEl>
                                          </p:spTgt>
                                        </p:tgtEl>
                                        <p:attrNameLst>
                                          <p:attrName>style.visibility</p:attrName>
                                        </p:attrNameLst>
                                      </p:cBhvr>
                                      <p:to>
                                        <p:strVal val="visible"/>
                                      </p:to>
                                    </p:set>
                                    <p:animEffect filter="fade" transition="in">
                                      <p:cBhvr>
                                        <p:cTn dur="500"/>
                                        <p:tgtEl>
                                          <p:spTgt spid="15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7" st="7"/>
                                            </p:txEl>
                                          </p:spTgt>
                                        </p:tgtEl>
                                        <p:attrNameLst>
                                          <p:attrName>style.visibility</p:attrName>
                                        </p:attrNameLst>
                                      </p:cBhvr>
                                      <p:to>
                                        <p:strVal val="visible"/>
                                      </p:to>
                                    </p:set>
                                    <p:animEffect filter="fade" transition="in">
                                      <p:cBhvr>
                                        <p:cTn dur="500"/>
                                        <p:tgtEl>
                                          <p:spTgt spid="15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8" st="8"/>
                                            </p:txEl>
                                          </p:spTgt>
                                        </p:tgtEl>
                                        <p:attrNameLst>
                                          <p:attrName>style.visibility</p:attrName>
                                        </p:attrNameLst>
                                      </p:cBhvr>
                                      <p:to>
                                        <p:strVal val="visible"/>
                                      </p:to>
                                    </p:set>
                                    <p:animEffect filter="fade" transition="in">
                                      <p:cBhvr>
                                        <p:cTn dur="500"/>
                                        <p:tgtEl>
                                          <p:spTgt spid="15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9" st="9"/>
                                            </p:txEl>
                                          </p:spTgt>
                                        </p:tgtEl>
                                        <p:attrNameLst>
                                          <p:attrName>style.visibility</p:attrName>
                                        </p:attrNameLst>
                                      </p:cBhvr>
                                      <p:to>
                                        <p:strVal val="visible"/>
                                      </p:to>
                                    </p:set>
                                    <p:animEffect filter="fade" transition="in">
                                      <p:cBhvr>
                                        <p:cTn dur="500"/>
                                        <p:tgtEl>
                                          <p:spTgt spid="15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0" st="10"/>
                                            </p:txEl>
                                          </p:spTgt>
                                        </p:tgtEl>
                                        <p:attrNameLst>
                                          <p:attrName>style.visibility</p:attrName>
                                        </p:attrNameLst>
                                      </p:cBhvr>
                                      <p:to>
                                        <p:strVal val="visible"/>
                                      </p:to>
                                    </p:set>
                                    <p:animEffect filter="fade" transition="in">
                                      <p:cBhvr>
                                        <p:cTn dur="500"/>
                                        <p:tgtEl>
                                          <p:spTgt spid="15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1" st="11"/>
                                            </p:txEl>
                                          </p:spTgt>
                                        </p:tgtEl>
                                        <p:attrNameLst>
                                          <p:attrName>style.visibility</p:attrName>
                                        </p:attrNameLst>
                                      </p:cBhvr>
                                      <p:to>
                                        <p:strVal val="visible"/>
                                      </p:to>
                                    </p:set>
                                    <p:animEffect filter="fade" transition="in">
                                      <p:cBhvr>
                                        <p:cTn dur="500"/>
                                        <p:tgtEl>
                                          <p:spTgt spid="15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2" st="12"/>
                                            </p:txEl>
                                          </p:spTgt>
                                        </p:tgtEl>
                                        <p:attrNameLst>
                                          <p:attrName>style.visibility</p:attrName>
                                        </p:attrNameLst>
                                      </p:cBhvr>
                                      <p:to>
                                        <p:strVal val="visible"/>
                                      </p:to>
                                    </p:set>
                                    <p:animEffect filter="fade" transition="in">
                                      <p:cBhvr>
                                        <p:cTn dur="500"/>
                                        <p:tgtEl>
                                          <p:spTgt spid="159">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3" st="13"/>
                                            </p:txEl>
                                          </p:spTgt>
                                        </p:tgtEl>
                                        <p:attrNameLst>
                                          <p:attrName>style.visibility</p:attrName>
                                        </p:attrNameLst>
                                      </p:cBhvr>
                                      <p:to>
                                        <p:strVal val="visible"/>
                                      </p:to>
                                    </p:set>
                                    <p:animEffect filter="fade" transition="in">
                                      <p:cBhvr>
                                        <p:cTn dur="500"/>
                                        <p:tgtEl>
                                          <p:spTgt spid="159">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2D6"/>
        </a:solidFill>
      </p:bgPr>
    </p:bg>
    <p:spTree>
      <p:nvGrpSpPr>
        <p:cNvPr id="163" name="Shape 163"/>
        <p:cNvGrpSpPr/>
        <p:nvPr/>
      </p:nvGrpSpPr>
      <p:grpSpPr>
        <a:xfrm>
          <a:off x="0" y="0"/>
          <a:ext cx="0" cy="0"/>
          <a:chOff x="0" y="0"/>
          <a:chExt cx="0" cy="0"/>
        </a:xfrm>
      </p:grpSpPr>
      <p:sp>
        <p:nvSpPr>
          <p:cNvPr id="164" name="Google Shape;164;p12"/>
          <p:cNvSpPr/>
          <p:nvPr/>
        </p:nvSpPr>
        <p:spPr>
          <a:xfrm>
            <a:off x="0" y="0"/>
            <a:ext cx="6677675" cy="3939322"/>
          </a:xfrm>
          <a:custGeom>
            <a:rect b="b" l="l" r="r" t="t"/>
            <a:pathLst>
              <a:path extrusionOk="0" h="3939322" w="6677675">
                <a:moveTo>
                  <a:pt x="0" y="0"/>
                </a:moveTo>
                <a:lnTo>
                  <a:pt x="6677675" y="0"/>
                </a:lnTo>
                <a:lnTo>
                  <a:pt x="6677675" y="3939322"/>
                </a:lnTo>
                <a:lnTo>
                  <a:pt x="0" y="39393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12"/>
          <p:cNvSpPr txBox="1"/>
          <p:nvPr/>
        </p:nvSpPr>
        <p:spPr>
          <a:xfrm>
            <a:off x="914400" y="800100"/>
            <a:ext cx="16306800" cy="630942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NZ" sz="4000">
                <a:solidFill>
                  <a:schemeClr val="dk1"/>
                </a:solidFill>
                <a:latin typeface="Arial"/>
                <a:ea typeface="Arial"/>
                <a:cs typeface="Arial"/>
                <a:sym typeface="Arial"/>
              </a:rPr>
              <a:t>Prayer</a:t>
            </a:r>
            <a:r>
              <a:rPr b="1" lang="en-NZ" sz="1800">
                <a:solidFill>
                  <a:schemeClr val="dk1"/>
                </a:solidFill>
                <a:latin typeface="Calibri"/>
                <a:ea typeface="Calibri"/>
                <a:cs typeface="Calibri"/>
                <a:sym typeface="Calibri"/>
              </a:rPr>
              <a:t> </a:t>
            </a:r>
            <a:endParaRPr/>
          </a:p>
          <a:p>
            <a:pPr indent="0" lvl="0" marL="0" marR="0" rtl="0" algn="r">
              <a:spcBef>
                <a:spcPts val="0"/>
              </a:spcBef>
              <a:spcAft>
                <a:spcPts val="0"/>
              </a:spcAft>
              <a:buNone/>
            </a:pPr>
            <a:r>
              <a:rPr b="1" lang="en-NZ" sz="4000">
                <a:solidFill>
                  <a:schemeClr val="dk1"/>
                </a:solidFill>
                <a:latin typeface="Arial"/>
                <a:ea typeface="Arial"/>
                <a:cs typeface="Arial"/>
                <a:sym typeface="Arial"/>
              </a:rPr>
              <a:t>Matthew 28: 16 – 20</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NZ" sz="3200">
                <a:solidFill>
                  <a:schemeClr val="dk1"/>
                </a:solidFill>
                <a:latin typeface="Arial"/>
                <a:ea typeface="Arial"/>
                <a:cs typeface="Arial"/>
                <a:sym typeface="Arial"/>
              </a:rPr>
              <a:t>To consider the above…</a:t>
            </a:r>
            <a:endParaRPr/>
          </a:p>
          <a:p>
            <a:pPr indent="0" lvl="0" marL="0" marR="0" rtl="0" algn="l">
              <a:spcBef>
                <a:spcPts val="0"/>
              </a:spcBef>
              <a:spcAft>
                <a:spcPts val="0"/>
              </a:spcAft>
              <a:buNone/>
            </a:pPr>
            <a:r>
              <a:t/>
            </a:r>
            <a:endParaRPr b="1" sz="3200">
              <a:solidFill>
                <a:schemeClr val="dk1"/>
              </a:solidFill>
              <a:latin typeface="Arial"/>
              <a:ea typeface="Arial"/>
              <a:cs typeface="Arial"/>
              <a:sym typeface="Arial"/>
            </a:endParaRPr>
          </a:p>
          <a:p>
            <a:pPr indent="0" lvl="0" marL="0" marR="0" rtl="0" algn="l">
              <a:spcBef>
                <a:spcPts val="0"/>
              </a:spcBef>
              <a:spcAft>
                <a:spcPts val="0"/>
              </a:spcAft>
              <a:buNone/>
            </a:pPr>
            <a:r>
              <a:rPr lang="en-NZ" sz="3200">
                <a:solidFill>
                  <a:schemeClr val="dk1"/>
                </a:solidFill>
                <a:latin typeface="Calibri"/>
                <a:ea typeface="Calibri"/>
                <a:cs typeface="Calibri"/>
                <a:sym typeface="Calibri"/>
              </a:rPr>
              <a:t>…our prayers become hope-filled prayers for God to do what only God can do! </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NZ" sz="3200">
                <a:solidFill>
                  <a:schemeClr val="dk1"/>
                </a:solidFill>
                <a:latin typeface="Calibri"/>
                <a:ea typeface="Calibri"/>
                <a:cs typeface="Calibri"/>
                <a:sym typeface="Calibri"/>
              </a:rPr>
              <a:t>…it gives us hope in what we do – for God sends us to do what only he can do which is spiritual awakening, opening the eyes and ears of the spiritually dead! </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NZ" sz="3200">
                <a:solidFill>
                  <a:schemeClr val="dk1"/>
                </a:solidFill>
                <a:latin typeface="Calibri"/>
                <a:ea typeface="Calibri"/>
                <a:cs typeface="Calibri"/>
                <a:sym typeface="Calibri"/>
              </a:rPr>
              <a:t>…it challenges us in the what to pray and the how to pray! We’re emboldened to pray…</a:t>
            </a:r>
            <a:endParaRPr sz="4800">
              <a:solidFill>
                <a:schemeClr val="dk1"/>
              </a:solidFill>
              <a:latin typeface="Arial"/>
              <a:ea typeface="Arial"/>
              <a:cs typeface="Arial"/>
              <a:sym typeface="Arial"/>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500"/>
                                        <p:tgtEl>
                                          <p:spTgt spid="1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Effect filter="fade" transition="in">
                                      <p:cBhvr>
                                        <p:cTn dur="500"/>
                                        <p:tgtEl>
                                          <p:spTgt spid="1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animEffect filter="fade" transition="in">
                                      <p:cBhvr>
                                        <p:cTn dur="500"/>
                                        <p:tgtEl>
                                          <p:spTgt spid="1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animEffect filter="fade" transition="in">
                                      <p:cBhvr>
                                        <p:cTn dur="500"/>
                                        <p:tgtEl>
                                          <p:spTgt spid="1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4" st="4"/>
                                            </p:txEl>
                                          </p:spTgt>
                                        </p:tgtEl>
                                        <p:attrNameLst>
                                          <p:attrName>style.visibility</p:attrName>
                                        </p:attrNameLst>
                                      </p:cBhvr>
                                      <p:to>
                                        <p:strVal val="visible"/>
                                      </p:to>
                                    </p:set>
                                    <p:animEffect filter="fade" transition="in">
                                      <p:cBhvr>
                                        <p:cTn dur="500"/>
                                        <p:tgtEl>
                                          <p:spTgt spid="16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5" st="5"/>
                                            </p:txEl>
                                          </p:spTgt>
                                        </p:tgtEl>
                                        <p:attrNameLst>
                                          <p:attrName>style.visibility</p:attrName>
                                        </p:attrNameLst>
                                      </p:cBhvr>
                                      <p:to>
                                        <p:strVal val="visible"/>
                                      </p:to>
                                    </p:set>
                                    <p:animEffect filter="fade" transition="in">
                                      <p:cBhvr>
                                        <p:cTn dur="500"/>
                                        <p:tgtEl>
                                          <p:spTgt spid="16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6" st="6"/>
                                            </p:txEl>
                                          </p:spTgt>
                                        </p:tgtEl>
                                        <p:attrNameLst>
                                          <p:attrName>style.visibility</p:attrName>
                                        </p:attrNameLst>
                                      </p:cBhvr>
                                      <p:to>
                                        <p:strVal val="visible"/>
                                      </p:to>
                                    </p:set>
                                    <p:animEffect filter="fade" transition="in">
                                      <p:cBhvr>
                                        <p:cTn dur="500"/>
                                        <p:tgtEl>
                                          <p:spTgt spid="16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7" st="7"/>
                                            </p:txEl>
                                          </p:spTgt>
                                        </p:tgtEl>
                                        <p:attrNameLst>
                                          <p:attrName>style.visibility</p:attrName>
                                        </p:attrNameLst>
                                      </p:cBhvr>
                                      <p:to>
                                        <p:strVal val="visible"/>
                                      </p:to>
                                    </p:set>
                                    <p:animEffect filter="fade" transition="in">
                                      <p:cBhvr>
                                        <p:cTn dur="500"/>
                                        <p:tgtEl>
                                          <p:spTgt spid="16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8" st="8"/>
                                            </p:txEl>
                                          </p:spTgt>
                                        </p:tgtEl>
                                        <p:attrNameLst>
                                          <p:attrName>style.visibility</p:attrName>
                                        </p:attrNameLst>
                                      </p:cBhvr>
                                      <p:to>
                                        <p:strVal val="visible"/>
                                      </p:to>
                                    </p:set>
                                    <p:animEffect filter="fade" transition="in">
                                      <p:cBhvr>
                                        <p:cTn dur="500"/>
                                        <p:tgtEl>
                                          <p:spTgt spid="16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9" st="9"/>
                                            </p:txEl>
                                          </p:spTgt>
                                        </p:tgtEl>
                                        <p:attrNameLst>
                                          <p:attrName>style.visibility</p:attrName>
                                        </p:attrNameLst>
                                      </p:cBhvr>
                                      <p:to>
                                        <p:strVal val="visible"/>
                                      </p:to>
                                    </p:set>
                                    <p:animEffect filter="fade" transition="in">
                                      <p:cBhvr>
                                        <p:cTn dur="500"/>
                                        <p:tgtEl>
                                          <p:spTgt spid="16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10" st="10"/>
                                            </p:txEl>
                                          </p:spTgt>
                                        </p:tgtEl>
                                        <p:attrNameLst>
                                          <p:attrName>style.visibility</p:attrName>
                                        </p:attrNameLst>
                                      </p:cBhvr>
                                      <p:to>
                                        <p:strVal val="visible"/>
                                      </p:to>
                                    </p:set>
                                    <p:animEffect filter="fade" transition="in">
                                      <p:cBhvr>
                                        <p:cTn dur="500"/>
                                        <p:tgtEl>
                                          <p:spTgt spid="16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11" st="11"/>
                                            </p:txEl>
                                          </p:spTgt>
                                        </p:tgtEl>
                                        <p:attrNameLst>
                                          <p:attrName>style.visibility</p:attrName>
                                        </p:attrNameLst>
                                      </p:cBhvr>
                                      <p:to>
                                        <p:strVal val="visible"/>
                                      </p:to>
                                    </p:set>
                                    <p:animEffect filter="fade" transition="in">
                                      <p:cBhvr>
                                        <p:cTn dur="500"/>
                                        <p:tgtEl>
                                          <p:spTgt spid="165">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2D6"/>
        </a:solidFill>
      </p:bgPr>
    </p:bg>
    <p:spTree>
      <p:nvGrpSpPr>
        <p:cNvPr id="169" name="Shape 169"/>
        <p:cNvGrpSpPr/>
        <p:nvPr/>
      </p:nvGrpSpPr>
      <p:grpSpPr>
        <a:xfrm>
          <a:off x="0" y="0"/>
          <a:ext cx="0" cy="0"/>
          <a:chOff x="0" y="0"/>
          <a:chExt cx="0" cy="0"/>
        </a:xfrm>
      </p:grpSpPr>
      <p:sp>
        <p:nvSpPr>
          <p:cNvPr id="170" name="Google Shape;170;p13"/>
          <p:cNvSpPr/>
          <p:nvPr/>
        </p:nvSpPr>
        <p:spPr>
          <a:xfrm>
            <a:off x="0" y="0"/>
            <a:ext cx="6677675" cy="3939322"/>
          </a:xfrm>
          <a:custGeom>
            <a:rect b="b" l="l" r="r" t="t"/>
            <a:pathLst>
              <a:path extrusionOk="0" h="3939322" w="6677675">
                <a:moveTo>
                  <a:pt x="0" y="0"/>
                </a:moveTo>
                <a:lnTo>
                  <a:pt x="6677675" y="0"/>
                </a:lnTo>
                <a:lnTo>
                  <a:pt x="6677675" y="3939322"/>
                </a:lnTo>
                <a:lnTo>
                  <a:pt x="0" y="39393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13"/>
          <p:cNvSpPr txBox="1"/>
          <p:nvPr/>
        </p:nvSpPr>
        <p:spPr>
          <a:xfrm>
            <a:off x="914400" y="800100"/>
            <a:ext cx="16306800" cy="59708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NZ" sz="4000">
                <a:solidFill>
                  <a:schemeClr val="dk1"/>
                </a:solidFill>
                <a:latin typeface="Arial"/>
                <a:ea typeface="Arial"/>
                <a:cs typeface="Arial"/>
                <a:sym typeface="Arial"/>
              </a:rPr>
              <a:t>Prayer</a:t>
            </a:r>
            <a:r>
              <a:rPr b="1" lang="en-NZ" sz="1800">
                <a:solidFill>
                  <a:schemeClr val="dk1"/>
                </a:solidFill>
                <a:latin typeface="Calibri"/>
                <a:ea typeface="Calibri"/>
                <a:cs typeface="Calibri"/>
                <a:sym typeface="Calibri"/>
              </a:rPr>
              <a:t> </a:t>
            </a:r>
            <a:endParaRPr/>
          </a:p>
          <a:p>
            <a:pPr indent="0" lvl="0" marL="0" marR="0" rtl="0" algn="r">
              <a:spcBef>
                <a:spcPts val="0"/>
              </a:spcBef>
              <a:spcAft>
                <a:spcPts val="0"/>
              </a:spcAft>
              <a:buNone/>
            </a:pPr>
            <a:r>
              <a:rPr b="1" lang="en-NZ" sz="4000">
                <a:solidFill>
                  <a:schemeClr val="dk1"/>
                </a:solidFill>
                <a:latin typeface="Arial"/>
                <a:ea typeface="Arial"/>
                <a:cs typeface="Arial"/>
                <a:sym typeface="Arial"/>
              </a:rPr>
              <a:t>Matthew 28: 16 – 20</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NZ" sz="3600">
                <a:solidFill>
                  <a:schemeClr val="dk1"/>
                </a:solidFill>
                <a:latin typeface="Arial"/>
                <a:ea typeface="Arial"/>
                <a:cs typeface="Arial"/>
                <a:sym typeface="Arial"/>
              </a:rPr>
              <a:t>Luke Simmons </a:t>
            </a:r>
            <a:endParaRPr/>
          </a:p>
          <a:p>
            <a:pPr indent="0" lvl="0" marL="0" marR="0" rtl="0" algn="ctr">
              <a:spcBef>
                <a:spcPts val="0"/>
              </a:spcBef>
              <a:spcAft>
                <a:spcPts val="0"/>
              </a:spcAft>
              <a:buNone/>
            </a:pPr>
            <a:r>
              <a:t/>
            </a:r>
            <a:endParaRPr sz="3600">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rPr i="1" lang="en-NZ" sz="3600">
                <a:solidFill>
                  <a:schemeClr val="dk1"/>
                </a:solidFill>
                <a:latin typeface="Arial"/>
                <a:ea typeface="Arial"/>
                <a:cs typeface="Arial"/>
                <a:sym typeface="Arial"/>
              </a:rPr>
              <a:t>"A church planter friend recently confessed, “I believe in prayer but I bet on leadership.” </a:t>
            </a:r>
            <a:endParaRPr/>
          </a:p>
          <a:p>
            <a:pPr indent="0" lvl="0" marL="0" marR="0" rtl="0" algn="ctr">
              <a:lnSpc>
                <a:spcPct val="150000"/>
              </a:lnSpc>
              <a:spcBef>
                <a:spcPts val="0"/>
              </a:spcBef>
              <a:spcAft>
                <a:spcPts val="0"/>
              </a:spcAft>
              <a:buNone/>
            </a:pPr>
            <a:r>
              <a:rPr i="1" lang="en-NZ" sz="3600">
                <a:solidFill>
                  <a:schemeClr val="dk1"/>
                </a:solidFill>
                <a:latin typeface="Arial"/>
                <a:ea typeface="Arial"/>
                <a:cs typeface="Arial"/>
                <a:sym typeface="Arial"/>
              </a:rPr>
              <a:t>Convicting. Let's bet on prayer... and just see how God might lead."</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2D6"/>
        </a:solidFill>
      </p:bgPr>
    </p:bg>
    <p:spTree>
      <p:nvGrpSpPr>
        <p:cNvPr id="175" name="Shape 175"/>
        <p:cNvGrpSpPr/>
        <p:nvPr/>
      </p:nvGrpSpPr>
      <p:grpSpPr>
        <a:xfrm>
          <a:off x="0" y="0"/>
          <a:ext cx="0" cy="0"/>
          <a:chOff x="0" y="0"/>
          <a:chExt cx="0" cy="0"/>
        </a:xfrm>
      </p:grpSpPr>
      <p:sp>
        <p:nvSpPr>
          <p:cNvPr id="176" name="Google Shape;176;p14"/>
          <p:cNvSpPr/>
          <p:nvPr/>
        </p:nvSpPr>
        <p:spPr>
          <a:xfrm>
            <a:off x="0" y="0"/>
            <a:ext cx="6677675" cy="3939322"/>
          </a:xfrm>
          <a:custGeom>
            <a:rect b="b" l="l" r="r" t="t"/>
            <a:pathLst>
              <a:path extrusionOk="0" h="3939322" w="6677675">
                <a:moveTo>
                  <a:pt x="0" y="0"/>
                </a:moveTo>
                <a:lnTo>
                  <a:pt x="6677675" y="0"/>
                </a:lnTo>
                <a:lnTo>
                  <a:pt x="6677675" y="3939322"/>
                </a:lnTo>
                <a:lnTo>
                  <a:pt x="0" y="39393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14"/>
          <p:cNvSpPr txBox="1"/>
          <p:nvPr/>
        </p:nvSpPr>
        <p:spPr>
          <a:xfrm>
            <a:off x="914400" y="800100"/>
            <a:ext cx="16306800" cy="100335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NZ" sz="4000">
                <a:solidFill>
                  <a:schemeClr val="dk1"/>
                </a:solidFill>
                <a:latin typeface="Arial"/>
                <a:ea typeface="Arial"/>
                <a:cs typeface="Arial"/>
                <a:sym typeface="Arial"/>
              </a:rPr>
              <a:t>Putting it all together</a:t>
            </a:r>
            <a:r>
              <a:rPr b="1" lang="en-NZ" sz="1800">
                <a:solidFill>
                  <a:schemeClr val="dk1"/>
                </a:solidFill>
                <a:latin typeface="Arial"/>
                <a:ea typeface="Arial"/>
                <a:cs typeface="Arial"/>
                <a:sym typeface="Arial"/>
              </a:rPr>
              <a:t> </a:t>
            </a:r>
            <a:endParaRPr/>
          </a:p>
          <a:p>
            <a:pPr indent="0" lvl="0" marL="0" marR="0" rtl="0" algn="r">
              <a:spcBef>
                <a:spcPts val="0"/>
              </a:spcBef>
              <a:spcAft>
                <a:spcPts val="0"/>
              </a:spcAft>
              <a:buNone/>
            </a:pPr>
            <a:r>
              <a:rPr b="1" lang="en-NZ" sz="4000">
                <a:solidFill>
                  <a:schemeClr val="dk1"/>
                </a:solidFill>
                <a:latin typeface="Arial"/>
                <a:ea typeface="Arial"/>
                <a:cs typeface="Arial"/>
                <a:sym typeface="Arial"/>
              </a:rPr>
              <a:t>Matthew 28: 16 – 20</a:t>
            </a:r>
            <a:endParaRPr/>
          </a:p>
          <a:p>
            <a:pPr indent="0" lvl="0" marL="0" marR="0" rtl="0" algn="l">
              <a:lnSpc>
                <a:spcPct val="150000"/>
              </a:lnSpc>
              <a:spcBef>
                <a:spcPts val="0"/>
              </a:spcBef>
              <a:spcAft>
                <a:spcPts val="0"/>
              </a:spcAft>
              <a:buNone/>
            </a:pPr>
            <a:r>
              <a:t/>
            </a:r>
            <a:endParaRPr sz="32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NZ" sz="3200">
                <a:solidFill>
                  <a:schemeClr val="dk1"/>
                </a:solidFill>
                <a:latin typeface="Arial"/>
                <a:ea typeface="Arial"/>
                <a:cs typeface="Arial"/>
                <a:sym typeface="Arial"/>
              </a:rPr>
              <a:t>~ Does the mission, shape leadership and prayer? How?</a:t>
            </a:r>
            <a:endParaRPr/>
          </a:p>
          <a:p>
            <a:pPr indent="0" lvl="0" marL="0" marR="0" rtl="0" algn="l">
              <a:lnSpc>
                <a:spcPct val="150000"/>
              </a:lnSpc>
              <a:spcBef>
                <a:spcPts val="0"/>
              </a:spcBef>
              <a:spcAft>
                <a:spcPts val="0"/>
              </a:spcAft>
              <a:buNone/>
            </a:pPr>
            <a:r>
              <a:rPr lang="en-NZ" sz="3200">
                <a:solidFill>
                  <a:schemeClr val="dk1"/>
                </a:solidFill>
                <a:latin typeface="Arial"/>
                <a:ea typeface="Arial"/>
                <a:cs typeface="Arial"/>
                <a:sym typeface="Arial"/>
              </a:rPr>
              <a:t>~ Does leadership, shape mission and prayer? How?</a:t>
            </a:r>
            <a:endParaRPr/>
          </a:p>
          <a:p>
            <a:pPr indent="0" lvl="0" marL="0" marR="0" rtl="0" algn="l">
              <a:lnSpc>
                <a:spcPct val="150000"/>
              </a:lnSpc>
              <a:spcBef>
                <a:spcPts val="0"/>
              </a:spcBef>
              <a:spcAft>
                <a:spcPts val="0"/>
              </a:spcAft>
              <a:buNone/>
            </a:pPr>
            <a:r>
              <a:rPr lang="en-NZ" sz="3200">
                <a:solidFill>
                  <a:schemeClr val="dk1"/>
                </a:solidFill>
                <a:latin typeface="Arial"/>
                <a:ea typeface="Arial"/>
                <a:cs typeface="Arial"/>
                <a:sym typeface="Arial"/>
              </a:rPr>
              <a:t>~ Does prayer shape mission and leadership? How?</a:t>
            </a:r>
            <a:endParaRPr/>
          </a:p>
          <a:p>
            <a:pPr indent="0" lvl="0" marL="0" marR="0" rtl="0" algn="l">
              <a:lnSpc>
                <a:spcPct val="150000"/>
              </a:lnSpc>
              <a:spcBef>
                <a:spcPts val="0"/>
              </a:spcBef>
              <a:spcAft>
                <a:spcPts val="0"/>
              </a:spcAft>
              <a:buNone/>
            </a:pPr>
            <a:r>
              <a:t/>
            </a:r>
            <a:endParaRPr sz="32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NZ" sz="3200">
                <a:solidFill>
                  <a:schemeClr val="dk1"/>
                </a:solidFill>
                <a:latin typeface="Arial"/>
                <a:ea typeface="Arial"/>
                <a:cs typeface="Arial"/>
                <a:sym typeface="Arial"/>
              </a:rPr>
              <a:t>Why prayer needs to be the starting point of missional leadership – a conviction and a passion.</a:t>
            </a:r>
            <a:endParaRPr/>
          </a:p>
          <a:p>
            <a:pPr indent="0" lvl="0" marL="0" marR="0" rtl="0" algn="l">
              <a:lnSpc>
                <a:spcPct val="150000"/>
              </a:lnSpc>
              <a:spcBef>
                <a:spcPts val="0"/>
              </a:spcBef>
              <a:spcAft>
                <a:spcPts val="0"/>
              </a:spcAft>
              <a:buNone/>
            </a:pPr>
            <a:r>
              <a:t/>
            </a:r>
            <a:endParaRPr sz="32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b="1" i="1" lang="en-NZ" sz="3200">
                <a:solidFill>
                  <a:schemeClr val="dk1"/>
                </a:solidFill>
                <a:latin typeface="Arial"/>
                <a:ea typeface="Arial"/>
                <a:cs typeface="Arial"/>
                <a:sym typeface="Arial"/>
              </a:rPr>
              <a:t>To pray is to be in a relationship with God. It is in this place of relationship, that we discover and lean toward the heart of God for humanity. This then, has a profound impact on our mission and leadership – the what we do and the how we do it.</a:t>
            </a:r>
            <a:endParaRPr b="1" sz="32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5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500"/>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500"/>
                                        <p:tgtEl>
                                          <p:spTgt spid="1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500"/>
                                        <p:tgtEl>
                                          <p:spTgt spid="1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animEffect filter="fade" transition="in">
                                      <p:cBhvr>
                                        <p:cTn dur="500"/>
                                        <p:tgtEl>
                                          <p:spTgt spid="17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5" st="5"/>
                                            </p:txEl>
                                          </p:spTgt>
                                        </p:tgtEl>
                                        <p:attrNameLst>
                                          <p:attrName>style.visibility</p:attrName>
                                        </p:attrNameLst>
                                      </p:cBhvr>
                                      <p:to>
                                        <p:strVal val="visible"/>
                                      </p:to>
                                    </p:set>
                                    <p:animEffect filter="fade" transition="in">
                                      <p:cBhvr>
                                        <p:cTn dur="500"/>
                                        <p:tgtEl>
                                          <p:spTgt spid="17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6" st="6"/>
                                            </p:txEl>
                                          </p:spTgt>
                                        </p:tgtEl>
                                        <p:attrNameLst>
                                          <p:attrName>style.visibility</p:attrName>
                                        </p:attrNameLst>
                                      </p:cBhvr>
                                      <p:to>
                                        <p:strVal val="visible"/>
                                      </p:to>
                                    </p:set>
                                    <p:animEffect filter="fade" transition="in">
                                      <p:cBhvr>
                                        <p:cTn dur="500"/>
                                        <p:tgtEl>
                                          <p:spTgt spid="17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7" st="7"/>
                                            </p:txEl>
                                          </p:spTgt>
                                        </p:tgtEl>
                                        <p:attrNameLst>
                                          <p:attrName>style.visibility</p:attrName>
                                        </p:attrNameLst>
                                      </p:cBhvr>
                                      <p:to>
                                        <p:strVal val="visible"/>
                                      </p:to>
                                    </p:set>
                                    <p:animEffect filter="fade" transition="in">
                                      <p:cBhvr>
                                        <p:cTn dur="500"/>
                                        <p:tgtEl>
                                          <p:spTgt spid="17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8" st="8"/>
                                            </p:txEl>
                                          </p:spTgt>
                                        </p:tgtEl>
                                        <p:attrNameLst>
                                          <p:attrName>style.visibility</p:attrName>
                                        </p:attrNameLst>
                                      </p:cBhvr>
                                      <p:to>
                                        <p:strVal val="visible"/>
                                      </p:to>
                                    </p:set>
                                    <p:animEffect filter="fade" transition="in">
                                      <p:cBhvr>
                                        <p:cTn dur="500"/>
                                        <p:tgtEl>
                                          <p:spTgt spid="17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9" st="9"/>
                                            </p:txEl>
                                          </p:spTgt>
                                        </p:tgtEl>
                                        <p:attrNameLst>
                                          <p:attrName>style.visibility</p:attrName>
                                        </p:attrNameLst>
                                      </p:cBhvr>
                                      <p:to>
                                        <p:strVal val="visible"/>
                                      </p:to>
                                    </p:set>
                                    <p:animEffect filter="fade" transition="in">
                                      <p:cBhvr>
                                        <p:cTn dur="500"/>
                                        <p:tgtEl>
                                          <p:spTgt spid="17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0" st="10"/>
                                            </p:txEl>
                                          </p:spTgt>
                                        </p:tgtEl>
                                        <p:attrNameLst>
                                          <p:attrName>style.visibility</p:attrName>
                                        </p:attrNameLst>
                                      </p:cBhvr>
                                      <p:to>
                                        <p:strVal val="visible"/>
                                      </p:to>
                                    </p:set>
                                    <p:animEffect filter="fade" transition="in">
                                      <p:cBhvr>
                                        <p:cTn dur="500"/>
                                        <p:tgtEl>
                                          <p:spTgt spid="17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1" st="11"/>
                                            </p:txEl>
                                          </p:spTgt>
                                        </p:tgtEl>
                                        <p:attrNameLst>
                                          <p:attrName>style.visibility</p:attrName>
                                        </p:attrNameLst>
                                      </p:cBhvr>
                                      <p:to>
                                        <p:strVal val="visible"/>
                                      </p:to>
                                    </p:set>
                                    <p:animEffect filter="fade" transition="in">
                                      <p:cBhvr>
                                        <p:cTn dur="500"/>
                                        <p:tgtEl>
                                          <p:spTgt spid="177">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2" st="12"/>
                                            </p:txEl>
                                          </p:spTgt>
                                        </p:tgtEl>
                                        <p:attrNameLst>
                                          <p:attrName>style.visibility</p:attrName>
                                        </p:attrNameLst>
                                      </p:cBhvr>
                                      <p:to>
                                        <p:strVal val="visible"/>
                                      </p:to>
                                    </p:set>
                                    <p:animEffect filter="fade" transition="in">
                                      <p:cBhvr>
                                        <p:cTn dur="500"/>
                                        <p:tgtEl>
                                          <p:spTgt spid="177">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3" st="13"/>
                                            </p:txEl>
                                          </p:spTgt>
                                        </p:tgtEl>
                                        <p:attrNameLst>
                                          <p:attrName>style.visibility</p:attrName>
                                        </p:attrNameLst>
                                      </p:cBhvr>
                                      <p:to>
                                        <p:strVal val="visible"/>
                                      </p:to>
                                    </p:set>
                                    <p:animEffect filter="fade" transition="in">
                                      <p:cBhvr>
                                        <p:cTn dur="500"/>
                                        <p:tgtEl>
                                          <p:spTgt spid="177">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2D6"/>
        </a:solidFill>
      </p:bgPr>
    </p:bg>
    <p:spTree>
      <p:nvGrpSpPr>
        <p:cNvPr id="95" name="Shape 95"/>
        <p:cNvGrpSpPr/>
        <p:nvPr/>
      </p:nvGrpSpPr>
      <p:grpSpPr>
        <a:xfrm>
          <a:off x="0" y="0"/>
          <a:ext cx="0" cy="0"/>
          <a:chOff x="0" y="0"/>
          <a:chExt cx="0" cy="0"/>
        </a:xfrm>
      </p:grpSpPr>
      <p:sp>
        <p:nvSpPr>
          <p:cNvPr id="96" name="Google Shape;96;p2"/>
          <p:cNvSpPr/>
          <p:nvPr/>
        </p:nvSpPr>
        <p:spPr>
          <a:xfrm rot="-442087">
            <a:off x="14708801" y="8514022"/>
            <a:ext cx="5924282" cy="1418005"/>
          </a:xfrm>
          <a:custGeom>
            <a:rect b="b" l="l" r="r" t="t"/>
            <a:pathLst>
              <a:path extrusionOk="0" h="1418005" w="5924282">
                <a:moveTo>
                  <a:pt x="0" y="0"/>
                </a:moveTo>
                <a:lnTo>
                  <a:pt x="5924282" y="0"/>
                </a:lnTo>
                <a:lnTo>
                  <a:pt x="5924282" y="1418006"/>
                </a:lnTo>
                <a:lnTo>
                  <a:pt x="0" y="141800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2"/>
          <p:cNvSpPr/>
          <p:nvPr/>
        </p:nvSpPr>
        <p:spPr>
          <a:xfrm>
            <a:off x="-3048000" y="-1714500"/>
            <a:ext cx="21656961" cy="12182041"/>
          </a:xfrm>
          <a:custGeom>
            <a:rect b="b" l="l" r="r" t="t"/>
            <a:pathLst>
              <a:path extrusionOk="0" h="12182041" w="21656961">
                <a:moveTo>
                  <a:pt x="0" y="0"/>
                </a:moveTo>
                <a:lnTo>
                  <a:pt x="21656961" y="0"/>
                </a:lnTo>
                <a:lnTo>
                  <a:pt x="21656961" y="12182041"/>
                </a:lnTo>
                <a:lnTo>
                  <a:pt x="0" y="12182041"/>
                </a:lnTo>
                <a:lnTo>
                  <a:pt x="0" y="0"/>
                </a:lnTo>
                <a:close/>
              </a:path>
            </a:pathLst>
          </a:custGeom>
          <a:blipFill rotWithShape="1">
            <a:blip r:embed="rId4">
              <a:alphaModFix/>
            </a:blip>
            <a:stretch>
              <a:fillRect b="0" l="-10526" r="-10526" t="0"/>
            </a:stretch>
          </a:blip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NZ" sz="1800">
                <a:solidFill>
                  <a:schemeClr val="dk1"/>
                </a:solidFill>
                <a:latin typeface="Calibri"/>
                <a:ea typeface="Calibri"/>
                <a:cs typeface="Calibri"/>
                <a:sym typeface="Calibri"/>
              </a:rPr>
              <a:t>Missional Leadership is shaped by prayer.</a:t>
            </a:r>
            <a:endParaRPr sz="1800">
              <a:solidFill>
                <a:schemeClr val="dk1"/>
              </a:solidFill>
              <a:latin typeface="Calibri"/>
              <a:ea typeface="Calibri"/>
              <a:cs typeface="Calibri"/>
              <a:sym typeface="Calibri"/>
            </a:endParaRPr>
          </a:p>
          <a:p>
            <a:pPr indent="0" lvl="0" marL="0" marR="0" rtl="0" algn="l">
              <a:lnSpc>
                <a:spcPct val="150000"/>
              </a:lnSpc>
              <a:spcBef>
                <a:spcPts val="800"/>
              </a:spcBef>
              <a:spcAft>
                <a:spcPts val="0"/>
              </a:spcAft>
              <a:buNone/>
            </a:pPr>
            <a:r>
              <a:rPr lang="en-NZ" sz="1800">
                <a:solidFill>
                  <a:schemeClr val="dk1"/>
                </a:solidFill>
                <a:latin typeface="Calibri"/>
                <a:ea typeface="Calibri"/>
                <a:cs typeface="Calibri"/>
                <a:sym typeface="Calibri"/>
              </a:rPr>
              <a:t>To pray is to be in a relationship with God. It is in this place of relationship, that we discover and lean toward the heart of God for humanity, as seen in Matthew 28: 16 - 20. In this session, we’ll unpack these verses and how they direct our leadership, through an intimate relationship with God, that has a heart for humanity and the gospel.</a:t>
            </a:r>
            <a:endParaRPr sz="1800">
              <a:solidFill>
                <a:schemeClr val="dk1"/>
              </a:solidFill>
              <a:latin typeface="Calibri"/>
              <a:ea typeface="Calibri"/>
              <a:cs typeface="Calibri"/>
              <a:sym typeface="Calibri"/>
            </a:endParaRPr>
          </a:p>
        </p:txBody>
      </p:sp>
      <p:sp>
        <p:nvSpPr>
          <p:cNvPr id="98" name="Google Shape;98;p2"/>
          <p:cNvSpPr/>
          <p:nvPr/>
        </p:nvSpPr>
        <p:spPr>
          <a:xfrm>
            <a:off x="11625191" y="5309310"/>
            <a:ext cx="6293401" cy="2830690"/>
          </a:xfrm>
          <a:custGeom>
            <a:rect b="b" l="l" r="r" t="t"/>
            <a:pathLst>
              <a:path extrusionOk="0" h="2830690" w="6293401">
                <a:moveTo>
                  <a:pt x="0" y="0"/>
                </a:moveTo>
                <a:lnTo>
                  <a:pt x="6293401" y="0"/>
                </a:lnTo>
                <a:lnTo>
                  <a:pt x="6293401" y="2830690"/>
                </a:lnTo>
                <a:lnTo>
                  <a:pt x="0" y="28306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2"/>
          <p:cNvSpPr/>
          <p:nvPr/>
        </p:nvSpPr>
        <p:spPr>
          <a:xfrm>
            <a:off x="11377541" y="7706502"/>
            <a:ext cx="6293401" cy="1551798"/>
          </a:xfrm>
          <a:custGeom>
            <a:rect b="b" l="l" r="r" t="t"/>
            <a:pathLst>
              <a:path extrusionOk="0" h="1551798" w="6293401">
                <a:moveTo>
                  <a:pt x="0" y="0"/>
                </a:moveTo>
                <a:lnTo>
                  <a:pt x="6293401" y="0"/>
                </a:lnTo>
                <a:lnTo>
                  <a:pt x="6293401" y="1551798"/>
                </a:lnTo>
                <a:lnTo>
                  <a:pt x="0" y="1551798"/>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2"/>
          <p:cNvSpPr txBox="1"/>
          <p:nvPr/>
        </p:nvSpPr>
        <p:spPr>
          <a:xfrm>
            <a:off x="838200" y="952500"/>
            <a:ext cx="10539341" cy="528785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NZ" sz="3200">
                <a:solidFill>
                  <a:schemeClr val="dk1"/>
                </a:solidFill>
                <a:latin typeface="Arial"/>
                <a:ea typeface="Arial"/>
                <a:cs typeface="Arial"/>
                <a:sym typeface="Arial"/>
              </a:rPr>
              <a:t>Missional Leadership is shaped by prayer.</a:t>
            </a:r>
            <a:endParaRPr sz="3200">
              <a:solidFill>
                <a:schemeClr val="dk1"/>
              </a:solidFill>
              <a:latin typeface="Arial"/>
              <a:ea typeface="Arial"/>
              <a:cs typeface="Arial"/>
              <a:sym typeface="Arial"/>
            </a:endParaRPr>
          </a:p>
          <a:p>
            <a:pPr indent="0" lvl="0" marL="0" marR="0" rtl="0" algn="l">
              <a:lnSpc>
                <a:spcPct val="150000"/>
              </a:lnSpc>
              <a:spcBef>
                <a:spcPts val="800"/>
              </a:spcBef>
              <a:spcAft>
                <a:spcPts val="0"/>
              </a:spcAft>
              <a:buNone/>
            </a:pPr>
            <a:r>
              <a:rPr lang="en-NZ" sz="3200">
                <a:solidFill>
                  <a:schemeClr val="dk1"/>
                </a:solidFill>
                <a:latin typeface="Arial"/>
                <a:ea typeface="Arial"/>
                <a:cs typeface="Arial"/>
                <a:sym typeface="Arial"/>
              </a:rPr>
              <a:t>To pray is to be in a relationship with God. It is in this place of relationship, that we discover and lean toward the heart of God for humanity, as seen in Matthew 28: 16 - 20. In this session, we’ll unpack these verses and how they direct our leadership, through an intimate relationship with God, that has a heart for humanity and the gospel.</a:t>
            </a:r>
            <a:endParaRPr sz="32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343D"/>
        </a:solidFill>
      </p:bgPr>
    </p:bg>
    <p:spTree>
      <p:nvGrpSpPr>
        <p:cNvPr id="104" name="Shape 104"/>
        <p:cNvGrpSpPr/>
        <p:nvPr/>
      </p:nvGrpSpPr>
      <p:grpSpPr>
        <a:xfrm>
          <a:off x="0" y="0"/>
          <a:ext cx="0" cy="0"/>
          <a:chOff x="0" y="0"/>
          <a:chExt cx="0" cy="0"/>
        </a:xfrm>
      </p:grpSpPr>
      <p:sp>
        <p:nvSpPr>
          <p:cNvPr id="105" name="Google Shape;105;p3"/>
          <p:cNvSpPr/>
          <p:nvPr/>
        </p:nvSpPr>
        <p:spPr>
          <a:xfrm>
            <a:off x="13128401" y="6319101"/>
            <a:ext cx="4657232" cy="3411983"/>
          </a:xfrm>
          <a:custGeom>
            <a:rect b="b" l="l" r="r" t="t"/>
            <a:pathLst>
              <a:path extrusionOk="0" h="3411983" w="4657232">
                <a:moveTo>
                  <a:pt x="0" y="0"/>
                </a:moveTo>
                <a:lnTo>
                  <a:pt x="4657232" y="0"/>
                </a:lnTo>
                <a:lnTo>
                  <a:pt x="4657232" y="3411983"/>
                </a:lnTo>
                <a:lnTo>
                  <a:pt x="0" y="341198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3"/>
          <p:cNvSpPr/>
          <p:nvPr/>
        </p:nvSpPr>
        <p:spPr>
          <a:xfrm>
            <a:off x="12363718" y="8606447"/>
            <a:ext cx="5924282" cy="1418005"/>
          </a:xfrm>
          <a:custGeom>
            <a:rect b="b" l="l" r="r" t="t"/>
            <a:pathLst>
              <a:path extrusionOk="0" h="1418005" w="5924282">
                <a:moveTo>
                  <a:pt x="0" y="0"/>
                </a:moveTo>
                <a:lnTo>
                  <a:pt x="5924282" y="0"/>
                </a:lnTo>
                <a:lnTo>
                  <a:pt x="5924282" y="1418006"/>
                </a:lnTo>
                <a:lnTo>
                  <a:pt x="0" y="14180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ollage of a person with long white hair and a staff&#10;&#10;Description automatically generated" id="107" name="Google Shape;107;p3"/>
          <p:cNvPicPr preferRelativeResize="0"/>
          <p:nvPr/>
        </p:nvPicPr>
        <p:blipFill rotWithShape="1">
          <a:blip r:embed="rId5">
            <a:alphaModFix/>
          </a:blip>
          <a:srcRect b="0" l="0" r="0" t="0"/>
          <a:stretch/>
        </p:blipFill>
        <p:spPr>
          <a:xfrm>
            <a:off x="1371600" y="800100"/>
            <a:ext cx="7346233" cy="7543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343D"/>
        </a:solidFill>
      </p:bgPr>
    </p:bg>
    <p:spTree>
      <p:nvGrpSpPr>
        <p:cNvPr id="111" name="Shape 111"/>
        <p:cNvGrpSpPr/>
        <p:nvPr/>
      </p:nvGrpSpPr>
      <p:grpSpPr>
        <a:xfrm>
          <a:off x="0" y="0"/>
          <a:ext cx="0" cy="0"/>
          <a:chOff x="0" y="0"/>
          <a:chExt cx="0" cy="0"/>
        </a:xfrm>
      </p:grpSpPr>
      <p:sp>
        <p:nvSpPr>
          <p:cNvPr id="112" name="Google Shape;112;p4"/>
          <p:cNvSpPr/>
          <p:nvPr/>
        </p:nvSpPr>
        <p:spPr>
          <a:xfrm>
            <a:off x="13128401" y="6319101"/>
            <a:ext cx="4657232" cy="3411983"/>
          </a:xfrm>
          <a:custGeom>
            <a:rect b="b" l="l" r="r" t="t"/>
            <a:pathLst>
              <a:path extrusionOk="0" h="3411983" w="4657232">
                <a:moveTo>
                  <a:pt x="0" y="0"/>
                </a:moveTo>
                <a:lnTo>
                  <a:pt x="4657232" y="0"/>
                </a:lnTo>
                <a:lnTo>
                  <a:pt x="4657232" y="3411983"/>
                </a:lnTo>
                <a:lnTo>
                  <a:pt x="0" y="341198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4"/>
          <p:cNvSpPr/>
          <p:nvPr/>
        </p:nvSpPr>
        <p:spPr>
          <a:xfrm>
            <a:off x="12363718" y="8606447"/>
            <a:ext cx="5924282" cy="1418005"/>
          </a:xfrm>
          <a:custGeom>
            <a:rect b="b" l="l" r="r" t="t"/>
            <a:pathLst>
              <a:path extrusionOk="0" h="1418005" w="5924282">
                <a:moveTo>
                  <a:pt x="0" y="0"/>
                </a:moveTo>
                <a:lnTo>
                  <a:pt x="5924282" y="0"/>
                </a:lnTo>
                <a:lnTo>
                  <a:pt x="5924282" y="1418006"/>
                </a:lnTo>
                <a:lnTo>
                  <a:pt x="0" y="14180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lose-up of a chocolate pyramid&#10;&#10;Description automatically generated" id="114" name="Google Shape;114;p4"/>
          <p:cNvPicPr preferRelativeResize="0"/>
          <p:nvPr/>
        </p:nvPicPr>
        <p:blipFill rotWithShape="1">
          <a:blip r:embed="rId5">
            <a:alphaModFix/>
          </a:blip>
          <a:srcRect b="0" l="0" r="0" t="0"/>
          <a:stretch/>
        </p:blipFill>
        <p:spPr>
          <a:xfrm>
            <a:off x="1447800" y="1257300"/>
            <a:ext cx="10313096" cy="5791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343D"/>
        </a:solidFill>
      </p:bgPr>
    </p:bg>
    <p:spTree>
      <p:nvGrpSpPr>
        <p:cNvPr id="118" name="Shape 118"/>
        <p:cNvGrpSpPr/>
        <p:nvPr/>
      </p:nvGrpSpPr>
      <p:grpSpPr>
        <a:xfrm>
          <a:off x="0" y="0"/>
          <a:ext cx="0" cy="0"/>
          <a:chOff x="0" y="0"/>
          <a:chExt cx="0" cy="0"/>
        </a:xfrm>
      </p:grpSpPr>
      <p:sp>
        <p:nvSpPr>
          <p:cNvPr id="119" name="Google Shape;119;p5"/>
          <p:cNvSpPr/>
          <p:nvPr/>
        </p:nvSpPr>
        <p:spPr>
          <a:xfrm>
            <a:off x="13128401" y="6319101"/>
            <a:ext cx="4657232" cy="3411983"/>
          </a:xfrm>
          <a:custGeom>
            <a:rect b="b" l="l" r="r" t="t"/>
            <a:pathLst>
              <a:path extrusionOk="0" h="3411983" w="4657232">
                <a:moveTo>
                  <a:pt x="0" y="0"/>
                </a:moveTo>
                <a:lnTo>
                  <a:pt x="4657232" y="0"/>
                </a:lnTo>
                <a:lnTo>
                  <a:pt x="4657232" y="3411983"/>
                </a:lnTo>
                <a:lnTo>
                  <a:pt x="0" y="341198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 name="Google Shape;120;p5"/>
          <p:cNvSpPr/>
          <p:nvPr/>
        </p:nvSpPr>
        <p:spPr>
          <a:xfrm>
            <a:off x="12363718" y="8606447"/>
            <a:ext cx="5924282" cy="1418005"/>
          </a:xfrm>
          <a:custGeom>
            <a:rect b="b" l="l" r="r" t="t"/>
            <a:pathLst>
              <a:path extrusionOk="0" h="1418005" w="5924282">
                <a:moveTo>
                  <a:pt x="0" y="0"/>
                </a:moveTo>
                <a:lnTo>
                  <a:pt x="5924282" y="0"/>
                </a:lnTo>
                <a:lnTo>
                  <a:pt x="5924282" y="1418006"/>
                </a:lnTo>
                <a:lnTo>
                  <a:pt x="0" y="14180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spaghetti in a black and black container&#10;&#10;Description automatically generated" id="121" name="Google Shape;121;p5"/>
          <p:cNvPicPr preferRelativeResize="0"/>
          <p:nvPr/>
        </p:nvPicPr>
        <p:blipFill rotWithShape="1">
          <a:blip r:embed="rId5">
            <a:alphaModFix/>
          </a:blip>
          <a:srcRect b="0" l="0" r="0" t="0"/>
          <a:stretch/>
        </p:blipFill>
        <p:spPr>
          <a:xfrm>
            <a:off x="1516581" y="2019300"/>
            <a:ext cx="9913419" cy="5579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343D"/>
        </a:solidFill>
      </p:bgPr>
    </p:bg>
    <p:spTree>
      <p:nvGrpSpPr>
        <p:cNvPr id="125" name="Shape 125"/>
        <p:cNvGrpSpPr/>
        <p:nvPr/>
      </p:nvGrpSpPr>
      <p:grpSpPr>
        <a:xfrm>
          <a:off x="0" y="0"/>
          <a:ext cx="0" cy="0"/>
          <a:chOff x="0" y="0"/>
          <a:chExt cx="0" cy="0"/>
        </a:xfrm>
      </p:grpSpPr>
      <p:sp>
        <p:nvSpPr>
          <p:cNvPr id="126" name="Google Shape;126;p6"/>
          <p:cNvSpPr/>
          <p:nvPr/>
        </p:nvSpPr>
        <p:spPr>
          <a:xfrm>
            <a:off x="13128401" y="6319101"/>
            <a:ext cx="4657232" cy="3411983"/>
          </a:xfrm>
          <a:custGeom>
            <a:rect b="b" l="l" r="r" t="t"/>
            <a:pathLst>
              <a:path extrusionOk="0" h="3411983" w="4657232">
                <a:moveTo>
                  <a:pt x="0" y="0"/>
                </a:moveTo>
                <a:lnTo>
                  <a:pt x="4657232" y="0"/>
                </a:lnTo>
                <a:lnTo>
                  <a:pt x="4657232" y="3411983"/>
                </a:lnTo>
                <a:lnTo>
                  <a:pt x="0" y="341198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6"/>
          <p:cNvSpPr/>
          <p:nvPr/>
        </p:nvSpPr>
        <p:spPr>
          <a:xfrm>
            <a:off x="12363718" y="8606447"/>
            <a:ext cx="5924282" cy="1418005"/>
          </a:xfrm>
          <a:custGeom>
            <a:rect b="b" l="l" r="r" t="t"/>
            <a:pathLst>
              <a:path extrusionOk="0" h="1418005" w="5924282">
                <a:moveTo>
                  <a:pt x="0" y="0"/>
                </a:moveTo>
                <a:lnTo>
                  <a:pt x="5924282" y="0"/>
                </a:lnTo>
                <a:lnTo>
                  <a:pt x="5924282" y="1418006"/>
                </a:lnTo>
                <a:lnTo>
                  <a:pt x="0" y="14180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artoon kids running and smiling&#10;&#10;Description automatically generated" id="128" name="Google Shape;128;p6"/>
          <p:cNvPicPr preferRelativeResize="0"/>
          <p:nvPr/>
        </p:nvPicPr>
        <p:blipFill rotWithShape="1">
          <a:blip r:embed="rId5">
            <a:alphaModFix/>
          </a:blip>
          <a:srcRect b="0" l="0" r="0" t="0"/>
          <a:stretch/>
        </p:blipFill>
        <p:spPr>
          <a:xfrm>
            <a:off x="1600200" y="1638300"/>
            <a:ext cx="9601200" cy="6864858"/>
          </a:xfrm>
          <a:prstGeom prst="rect">
            <a:avLst/>
          </a:prstGeom>
          <a:noFill/>
          <a:ln>
            <a:noFill/>
          </a:ln>
        </p:spPr>
      </p:pic>
      <p:sp>
        <p:nvSpPr>
          <p:cNvPr id="129" name="Google Shape;129;p6"/>
          <p:cNvSpPr txBox="1"/>
          <p:nvPr/>
        </p:nvSpPr>
        <p:spPr>
          <a:xfrm>
            <a:off x="12363718" y="1638300"/>
            <a:ext cx="424788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8000">
                <a:solidFill>
                  <a:schemeClr val="lt1"/>
                </a:solidFill>
                <a:latin typeface="Arial"/>
                <a:ea typeface="Arial"/>
                <a:cs typeface="Arial"/>
                <a:sym typeface="Arial"/>
              </a:rPr>
              <a:t>TAG</a:t>
            </a:r>
            <a:endParaRPr sz="80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2D6"/>
        </a:solidFill>
      </p:bgPr>
    </p:bg>
    <p:spTree>
      <p:nvGrpSpPr>
        <p:cNvPr id="133" name="Shape 133"/>
        <p:cNvGrpSpPr/>
        <p:nvPr/>
      </p:nvGrpSpPr>
      <p:grpSpPr>
        <a:xfrm>
          <a:off x="0" y="0"/>
          <a:ext cx="0" cy="0"/>
          <a:chOff x="0" y="0"/>
          <a:chExt cx="0" cy="0"/>
        </a:xfrm>
      </p:grpSpPr>
      <p:sp>
        <p:nvSpPr>
          <p:cNvPr id="134" name="Google Shape;134;p7"/>
          <p:cNvSpPr/>
          <p:nvPr/>
        </p:nvSpPr>
        <p:spPr>
          <a:xfrm>
            <a:off x="0" y="0"/>
            <a:ext cx="6677675" cy="3939322"/>
          </a:xfrm>
          <a:custGeom>
            <a:rect b="b" l="l" r="r" t="t"/>
            <a:pathLst>
              <a:path extrusionOk="0" h="3939322" w="6677675">
                <a:moveTo>
                  <a:pt x="0" y="0"/>
                </a:moveTo>
                <a:lnTo>
                  <a:pt x="6677675" y="0"/>
                </a:lnTo>
                <a:lnTo>
                  <a:pt x="6677675" y="3939322"/>
                </a:lnTo>
                <a:lnTo>
                  <a:pt x="0" y="39393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7"/>
          <p:cNvSpPr txBox="1"/>
          <p:nvPr/>
        </p:nvSpPr>
        <p:spPr>
          <a:xfrm>
            <a:off x="3962400" y="3390900"/>
            <a:ext cx="10287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9600">
                <a:solidFill>
                  <a:schemeClr val="dk1"/>
                </a:solidFill>
                <a:latin typeface="Arial"/>
                <a:ea typeface="Arial"/>
                <a:cs typeface="Arial"/>
                <a:sym typeface="Arial"/>
              </a:rPr>
              <a:t>Your Mission…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2D6"/>
        </a:solidFill>
      </p:bgPr>
    </p:bg>
    <p:spTree>
      <p:nvGrpSpPr>
        <p:cNvPr id="139" name="Shape 139"/>
        <p:cNvGrpSpPr/>
        <p:nvPr/>
      </p:nvGrpSpPr>
      <p:grpSpPr>
        <a:xfrm>
          <a:off x="0" y="0"/>
          <a:ext cx="0" cy="0"/>
          <a:chOff x="0" y="0"/>
          <a:chExt cx="0" cy="0"/>
        </a:xfrm>
      </p:grpSpPr>
      <p:sp>
        <p:nvSpPr>
          <p:cNvPr id="140" name="Google Shape;140;p8"/>
          <p:cNvSpPr/>
          <p:nvPr/>
        </p:nvSpPr>
        <p:spPr>
          <a:xfrm>
            <a:off x="0" y="0"/>
            <a:ext cx="6677675" cy="3939322"/>
          </a:xfrm>
          <a:custGeom>
            <a:rect b="b" l="l" r="r" t="t"/>
            <a:pathLst>
              <a:path extrusionOk="0" h="3939322" w="6677675">
                <a:moveTo>
                  <a:pt x="0" y="0"/>
                </a:moveTo>
                <a:lnTo>
                  <a:pt x="6677675" y="0"/>
                </a:lnTo>
                <a:lnTo>
                  <a:pt x="6677675" y="3939322"/>
                </a:lnTo>
                <a:lnTo>
                  <a:pt x="0" y="39393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1" name="Google Shape;141;p8"/>
          <p:cNvSpPr txBox="1"/>
          <p:nvPr/>
        </p:nvSpPr>
        <p:spPr>
          <a:xfrm>
            <a:off x="914400" y="800100"/>
            <a:ext cx="16306800" cy="914096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NZ" sz="4000">
                <a:solidFill>
                  <a:schemeClr val="dk1"/>
                </a:solidFill>
                <a:latin typeface="Arial"/>
                <a:ea typeface="Arial"/>
                <a:cs typeface="Arial"/>
                <a:sym typeface="Arial"/>
              </a:rPr>
              <a:t>Mission</a:t>
            </a:r>
            <a:endParaRPr/>
          </a:p>
          <a:p>
            <a:pPr indent="0" lvl="0" marL="0" marR="0" rtl="0" algn="r">
              <a:spcBef>
                <a:spcPts val="0"/>
              </a:spcBef>
              <a:spcAft>
                <a:spcPts val="0"/>
              </a:spcAft>
              <a:buNone/>
            </a:pPr>
            <a:r>
              <a:rPr b="1" lang="en-NZ" sz="4000">
                <a:solidFill>
                  <a:schemeClr val="dk1"/>
                </a:solidFill>
                <a:latin typeface="Arial"/>
                <a:ea typeface="Arial"/>
                <a:cs typeface="Arial"/>
                <a:sym typeface="Arial"/>
              </a:rPr>
              <a:t>Matthew 28: 16 – 20</a:t>
            </a:r>
            <a:endParaRPr/>
          </a:p>
          <a:p>
            <a:pPr indent="0" lvl="0" marL="0" marR="0" rtl="0" algn="l">
              <a:lnSpc>
                <a:spcPct val="150000"/>
              </a:lnSpc>
              <a:spcBef>
                <a:spcPts val="0"/>
              </a:spcBef>
              <a:spcAft>
                <a:spcPts val="0"/>
              </a:spcAft>
              <a:buNone/>
            </a:pPr>
            <a:r>
              <a:t/>
            </a:r>
            <a:endParaRPr sz="3000">
              <a:solidFill>
                <a:schemeClr val="dk1"/>
              </a:solidFill>
              <a:latin typeface="Arial"/>
              <a:ea typeface="Arial"/>
              <a:cs typeface="Arial"/>
              <a:sym typeface="Arial"/>
            </a:endParaRPr>
          </a:p>
          <a:p>
            <a:pPr indent="0" lvl="0" marL="0" marR="0" rtl="0" algn="l">
              <a:lnSpc>
                <a:spcPct val="150000"/>
              </a:lnSpc>
              <a:spcBef>
                <a:spcPts val="800"/>
              </a:spcBef>
              <a:spcAft>
                <a:spcPts val="0"/>
              </a:spcAft>
              <a:buNone/>
            </a:pPr>
            <a:r>
              <a:rPr lang="en-NZ" sz="3000">
                <a:solidFill>
                  <a:schemeClr val="dk1"/>
                </a:solidFill>
                <a:latin typeface="Arial"/>
                <a:ea typeface="Arial"/>
                <a:cs typeface="Arial"/>
                <a:sym typeface="Arial"/>
              </a:rPr>
              <a:t>Vs 16 – the disciples went to the mountain that Jesus told them to go…</a:t>
            </a:r>
            <a:r>
              <a:rPr b="1" lang="en-NZ" sz="3000">
                <a:solidFill>
                  <a:schemeClr val="dk1"/>
                </a:solidFill>
                <a:latin typeface="Arial"/>
                <a:ea typeface="Arial"/>
                <a:cs typeface="Arial"/>
                <a:sym typeface="Arial"/>
              </a:rPr>
              <a:t>trust and obey</a:t>
            </a:r>
            <a:r>
              <a:rPr lang="en-NZ" sz="3000">
                <a:solidFill>
                  <a:schemeClr val="dk1"/>
                </a:solidFill>
                <a:latin typeface="Arial"/>
                <a:ea typeface="Arial"/>
                <a:cs typeface="Arial"/>
                <a:sym typeface="Arial"/>
              </a:rPr>
              <a:t>. </a:t>
            </a:r>
            <a:endParaRPr/>
          </a:p>
          <a:p>
            <a:pPr indent="0" lvl="0" marL="0" marR="0" rtl="0" algn="l">
              <a:lnSpc>
                <a:spcPct val="150000"/>
              </a:lnSpc>
              <a:spcBef>
                <a:spcPts val="800"/>
              </a:spcBef>
              <a:spcAft>
                <a:spcPts val="0"/>
              </a:spcAft>
              <a:buNone/>
            </a:pPr>
            <a:r>
              <a:rPr lang="en-NZ" sz="3000">
                <a:solidFill>
                  <a:schemeClr val="dk1"/>
                </a:solidFill>
                <a:latin typeface="Arial"/>
                <a:ea typeface="Arial"/>
                <a:cs typeface="Arial"/>
                <a:sym typeface="Arial"/>
              </a:rPr>
              <a:t>Vs 17 – some worshipped, some doubted. (It is </a:t>
            </a:r>
            <a:r>
              <a:rPr b="1" lang="en-NZ" sz="3000">
                <a:solidFill>
                  <a:schemeClr val="dk1"/>
                </a:solidFill>
                <a:latin typeface="Arial"/>
                <a:ea typeface="Arial"/>
                <a:cs typeface="Arial"/>
                <a:sym typeface="Arial"/>
              </a:rPr>
              <a:t>natural</a:t>
            </a:r>
            <a:r>
              <a:rPr lang="en-NZ" sz="3000">
                <a:solidFill>
                  <a:schemeClr val="dk1"/>
                </a:solidFill>
                <a:latin typeface="Arial"/>
                <a:ea typeface="Arial"/>
                <a:cs typeface="Arial"/>
                <a:sym typeface="Arial"/>
              </a:rPr>
              <a:t> to worship him after all they had witnessed. Greek word denotes a state of </a:t>
            </a:r>
            <a:r>
              <a:rPr b="1" lang="en-NZ" sz="3000">
                <a:solidFill>
                  <a:schemeClr val="dk1"/>
                </a:solidFill>
                <a:latin typeface="Arial"/>
                <a:ea typeface="Arial"/>
                <a:cs typeface="Arial"/>
                <a:sym typeface="Arial"/>
              </a:rPr>
              <a:t>uncertainty and hesitation</a:t>
            </a:r>
            <a:r>
              <a:rPr lang="en-NZ" sz="3000">
                <a:solidFill>
                  <a:schemeClr val="dk1"/>
                </a:solidFill>
                <a:latin typeface="Arial"/>
                <a:ea typeface="Arial"/>
                <a:cs typeface="Arial"/>
                <a:sym typeface="Arial"/>
              </a:rPr>
              <a:t>, not unbelief.)</a:t>
            </a:r>
            <a:endParaRPr/>
          </a:p>
          <a:p>
            <a:pPr indent="0" lvl="0" marL="0" marR="0" rtl="0" algn="l">
              <a:lnSpc>
                <a:spcPct val="150000"/>
              </a:lnSpc>
              <a:spcBef>
                <a:spcPts val="800"/>
              </a:spcBef>
              <a:spcAft>
                <a:spcPts val="0"/>
              </a:spcAft>
              <a:buNone/>
            </a:pPr>
            <a:r>
              <a:rPr lang="en-NZ" sz="3000">
                <a:solidFill>
                  <a:schemeClr val="dk1"/>
                </a:solidFill>
                <a:latin typeface="Arial"/>
                <a:ea typeface="Arial"/>
                <a:cs typeface="Arial"/>
                <a:sym typeface="Arial"/>
              </a:rPr>
              <a:t>Vs 18 – Jesus came to them and spoke to them – All </a:t>
            </a:r>
            <a:r>
              <a:rPr b="1" lang="en-NZ" sz="3000">
                <a:solidFill>
                  <a:schemeClr val="dk1"/>
                </a:solidFill>
                <a:latin typeface="Arial"/>
                <a:ea typeface="Arial"/>
                <a:cs typeface="Arial"/>
                <a:sym typeface="Arial"/>
              </a:rPr>
              <a:t>authority</a:t>
            </a:r>
            <a:r>
              <a:rPr lang="en-NZ" sz="3000">
                <a:solidFill>
                  <a:schemeClr val="dk1"/>
                </a:solidFill>
                <a:latin typeface="Arial"/>
                <a:ea typeface="Arial"/>
                <a:cs typeface="Arial"/>
                <a:sym typeface="Arial"/>
              </a:rPr>
              <a:t> in heaven and earth had been given to him. </a:t>
            </a:r>
            <a:endParaRPr sz="3000">
              <a:solidFill>
                <a:schemeClr val="dk1"/>
              </a:solidFill>
              <a:latin typeface="Arial"/>
              <a:ea typeface="Arial"/>
              <a:cs typeface="Arial"/>
              <a:sym typeface="Arial"/>
            </a:endParaRPr>
          </a:p>
          <a:p>
            <a:pPr indent="0" lvl="0" marL="0" marR="0" rtl="0" algn="l">
              <a:lnSpc>
                <a:spcPct val="150000"/>
              </a:lnSpc>
              <a:spcBef>
                <a:spcPts val="800"/>
              </a:spcBef>
              <a:spcAft>
                <a:spcPts val="0"/>
              </a:spcAft>
              <a:buNone/>
            </a:pPr>
            <a:r>
              <a:rPr lang="en-NZ" sz="3000">
                <a:solidFill>
                  <a:schemeClr val="dk1"/>
                </a:solidFill>
                <a:latin typeface="Arial"/>
                <a:ea typeface="Arial"/>
                <a:cs typeface="Arial"/>
                <a:sym typeface="Arial"/>
              </a:rPr>
              <a:t>Vs 19 – Jesus tells them to </a:t>
            </a:r>
            <a:r>
              <a:rPr b="1" lang="en-NZ" sz="3000">
                <a:solidFill>
                  <a:schemeClr val="dk1"/>
                </a:solidFill>
                <a:latin typeface="Arial"/>
                <a:ea typeface="Arial"/>
                <a:cs typeface="Arial"/>
                <a:sym typeface="Arial"/>
              </a:rPr>
              <a:t>go and make disciples of all nations</a:t>
            </a:r>
            <a:r>
              <a:rPr lang="en-NZ" sz="3000">
                <a:solidFill>
                  <a:schemeClr val="dk1"/>
                </a:solidFill>
                <a:latin typeface="Arial"/>
                <a:ea typeface="Arial"/>
                <a:cs typeface="Arial"/>
                <a:sym typeface="Arial"/>
              </a:rPr>
              <a:t>, </a:t>
            </a:r>
            <a:r>
              <a:rPr b="1" lang="en-NZ" sz="3000">
                <a:solidFill>
                  <a:schemeClr val="dk1"/>
                </a:solidFill>
                <a:latin typeface="Arial"/>
                <a:ea typeface="Arial"/>
                <a:cs typeface="Arial"/>
                <a:sym typeface="Arial"/>
              </a:rPr>
              <a:t>baptizing</a:t>
            </a:r>
            <a:r>
              <a:rPr lang="en-NZ" sz="3000">
                <a:solidFill>
                  <a:schemeClr val="dk1"/>
                </a:solidFill>
                <a:latin typeface="Arial"/>
                <a:ea typeface="Arial"/>
                <a:cs typeface="Arial"/>
                <a:sym typeface="Arial"/>
              </a:rPr>
              <a:t> them in the name of the Father, Son, and Holy Spirit. The </a:t>
            </a:r>
            <a:r>
              <a:rPr b="1" lang="en-NZ" sz="3000">
                <a:solidFill>
                  <a:schemeClr val="dk1"/>
                </a:solidFill>
                <a:latin typeface="Arial"/>
                <a:ea typeface="Arial"/>
                <a:cs typeface="Arial"/>
                <a:sym typeface="Arial"/>
              </a:rPr>
              <a:t>Trinity is involved in the gospel</a:t>
            </a:r>
            <a:r>
              <a:rPr lang="en-NZ" sz="3000">
                <a:solidFill>
                  <a:schemeClr val="dk1"/>
                </a:solidFill>
                <a:latin typeface="Arial"/>
                <a:ea typeface="Arial"/>
                <a:cs typeface="Arial"/>
                <a:sym typeface="Arial"/>
              </a:rPr>
              <a:t>.</a:t>
            </a:r>
            <a:endParaRPr/>
          </a:p>
          <a:p>
            <a:pPr indent="0" lvl="0" marL="0" marR="0" rtl="0" algn="l">
              <a:lnSpc>
                <a:spcPct val="150000"/>
              </a:lnSpc>
              <a:spcBef>
                <a:spcPts val="800"/>
              </a:spcBef>
              <a:spcAft>
                <a:spcPts val="0"/>
              </a:spcAft>
              <a:buNone/>
            </a:pPr>
            <a:r>
              <a:rPr lang="en-NZ" sz="3000">
                <a:solidFill>
                  <a:schemeClr val="dk1"/>
                </a:solidFill>
                <a:latin typeface="Arial"/>
                <a:ea typeface="Arial"/>
                <a:cs typeface="Arial"/>
                <a:sym typeface="Arial"/>
              </a:rPr>
              <a:t>Vs 20 – teach them to </a:t>
            </a:r>
            <a:r>
              <a:rPr b="1" lang="en-NZ" sz="3000">
                <a:solidFill>
                  <a:schemeClr val="dk1"/>
                </a:solidFill>
                <a:latin typeface="Arial"/>
                <a:ea typeface="Arial"/>
                <a:cs typeface="Arial"/>
                <a:sym typeface="Arial"/>
              </a:rPr>
              <a:t>observe</a:t>
            </a:r>
            <a:r>
              <a:rPr lang="en-NZ" sz="3000">
                <a:solidFill>
                  <a:schemeClr val="dk1"/>
                </a:solidFill>
                <a:latin typeface="Arial"/>
                <a:ea typeface="Arial"/>
                <a:cs typeface="Arial"/>
                <a:sym typeface="Arial"/>
              </a:rPr>
              <a:t> all that Jesus has </a:t>
            </a:r>
            <a:r>
              <a:rPr b="1" lang="en-NZ" sz="3000">
                <a:solidFill>
                  <a:schemeClr val="dk1"/>
                </a:solidFill>
                <a:latin typeface="Arial"/>
                <a:ea typeface="Arial"/>
                <a:cs typeface="Arial"/>
                <a:sym typeface="Arial"/>
              </a:rPr>
              <a:t>commanded</a:t>
            </a:r>
            <a:r>
              <a:rPr lang="en-NZ" sz="3000">
                <a:solidFill>
                  <a:schemeClr val="dk1"/>
                </a:solidFill>
                <a:latin typeface="Arial"/>
                <a:ea typeface="Arial"/>
                <a:cs typeface="Arial"/>
                <a:sym typeface="Arial"/>
              </a:rPr>
              <a:t>. Jesus reiterates – </a:t>
            </a:r>
            <a:r>
              <a:rPr b="1" lang="en-NZ" sz="3000">
                <a:solidFill>
                  <a:schemeClr val="dk1"/>
                </a:solidFill>
                <a:latin typeface="Arial"/>
                <a:ea typeface="Arial"/>
                <a:cs typeface="Arial"/>
                <a:sym typeface="Arial"/>
              </a:rPr>
              <a:t>I am with you</a:t>
            </a:r>
            <a:r>
              <a:rPr lang="en-NZ" sz="3000">
                <a:solidFill>
                  <a:schemeClr val="dk1"/>
                </a:solidFill>
                <a:latin typeface="Arial"/>
                <a:ea typeface="Arial"/>
                <a:cs typeface="Arial"/>
                <a:sym typeface="Arial"/>
              </a:rPr>
              <a:t> to the end of the age.</a:t>
            </a:r>
            <a:endParaRPr/>
          </a:p>
          <a:p>
            <a:pPr indent="0" lvl="0" marL="0" marR="0" rtl="0" algn="l">
              <a:spcBef>
                <a:spcPts val="80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500"/>
                                        <p:tgtEl>
                                          <p:spTgt spid="1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500"/>
                                        <p:tgtEl>
                                          <p:spTgt spid="1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Effect filter="fade" transition="in">
                                      <p:cBhvr>
                                        <p:cTn dur="500"/>
                                        <p:tgtEl>
                                          <p:spTgt spid="1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animEffect filter="fade" transition="in">
                                      <p:cBhvr>
                                        <p:cTn dur="500"/>
                                        <p:tgtEl>
                                          <p:spTgt spid="1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animEffect filter="fade" transition="in">
                                      <p:cBhvr>
                                        <p:cTn dur="500"/>
                                        <p:tgtEl>
                                          <p:spTgt spid="1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5" st="5"/>
                                            </p:txEl>
                                          </p:spTgt>
                                        </p:tgtEl>
                                        <p:attrNameLst>
                                          <p:attrName>style.visibility</p:attrName>
                                        </p:attrNameLst>
                                      </p:cBhvr>
                                      <p:to>
                                        <p:strVal val="visible"/>
                                      </p:to>
                                    </p:set>
                                    <p:animEffect filter="fade" transition="in">
                                      <p:cBhvr>
                                        <p:cTn dur="500"/>
                                        <p:tgtEl>
                                          <p:spTgt spid="14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6" st="6"/>
                                            </p:txEl>
                                          </p:spTgt>
                                        </p:tgtEl>
                                        <p:attrNameLst>
                                          <p:attrName>style.visibility</p:attrName>
                                        </p:attrNameLst>
                                      </p:cBhvr>
                                      <p:to>
                                        <p:strVal val="visible"/>
                                      </p:to>
                                    </p:set>
                                    <p:animEffect filter="fade" transition="in">
                                      <p:cBhvr>
                                        <p:cTn dur="500"/>
                                        <p:tgtEl>
                                          <p:spTgt spid="14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7" st="7"/>
                                            </p:txEl>
                                          </p:spTgt>
                                        </p:tgtEl>
                                        <p:attrNameLst>
                                          <p:attrName>style.visibility</p:attrName>
                                        </p:attrNameLst>
                                      </p:cBhvr>
                                      <p:to>
                                        <p:strVal val="visible"/>
                                      </p:to>
                                    </p:set>
                                    <p:animEffect filter="fade" transition="in">
                                      <p:cBhvr>
                                        <p:cTn dur="500"/>
                                        <p:tgtEl>
                                          <p:spTgt spid="14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8" st="8"/>
                                            </p:txEl>
                                          </p:spTgt>
                                        </p:tgtEl>
                                        <p:attrNameLst>
                                          <p:attrName>style.visibility</p:attrName>
                                        </p:attrNameLst>
                                      </p:cBhvr>
                                      <p:to>
                                        <p:strVal val="visible"/>
                                      </p:to>
                                    </p:set>
                                    <p:animEffect filter="fade" transition="in">
                                      <p:cBhvr>
                                        <p:cTn dur="500"/>
                                        <p:tgtEl>
                                          <p:spTgt spid="14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2D6"/>
        </a:solidFill>
      </p:bgPr>
    </p:bg>
    <p:spTree>
      <p:nvGrpSpPr>
        <p:cNvPr id="145" name="Shape 145"/>
        <p:cNvGrpSpPr/>
        <p:nvPr/>
      </p:nvGrpSpPr>
      <p:grpSpPr>
        <a:xfrm>
          <a:off x="0" y="0"/>
          <a:ext cx="0" cy="0"/>
          <a:chOff x="0" y="0"/>
          <a:chExt cx="0" cy="0"/>
        </a:xfrm>
      </p:grpSpPr>
      <p:sp>
        <p:nvSpPr>
          <p:cNvPr id="146" name="Google Shape;146;p9"/>
          <p:cNvSpPr/>
          <p:nvPr/>
        </p:nvSpPr>
        <p:spPr>
          <a:xfrm>
            <a:off x="0" y="0"/>
            <a:ext cx="6677675" cy="3939322"/>
          </a:xfrm>
          <a:custGeom>
            <a:rect b="b" l="l" r="r" t="t"/>
            <a:pathLst>
              <a:path extrusionOk="0" h="3939322" w="6677675">
                <a:moveTo>
                  <a:pt x="0" y="0"/>
                </a:moveTo>
                <a:lnTo>
                  <a:pt x="6677675" y="0"/>
                </a:lnTo>
                <a:lnTo>
                  <a:pt x="6677675" y="3939322"/>
                </a:lnTo>
                <a:lnTo>
                  <a:pt x="0" y="39393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9"/>
          <p:cNvSpPr txBox="1"/>
          <p:nvPr/>
        </p:nvSpPr>
        <p:spPr>
          <a:xfrm>
            <a:off x="914400" y="800100"/>
            <a:ext cx="16306800" cy="926407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NZ" sz="4000">
                <a:solidFill>
                  <a:schemeClr val="dk1"/>
                </a:solidFill>
                <a:latin typeface="Arial"/>
                <a:ea typeface="Arial"/>
                <a:cs typeface="Arial"/>
                <a:sym typeface="Arial"/>
              </a:rPr>
              <a:t>Mission</a:t>
            </a:r>
            <a:endParaRPr/>
          </a:p>
          <a:p>
            <a:pPr indent="0" lvl="0" marL="0" marR="0" rtl="0" algn="r">
              <a:spcBef>
                <a:spcPts val="0"/>
              </a:spcBef>
              <a:spcAft>
                <a:spcPts val="0"/>
              </a:spcAft>
              <a:buNone/>
            </a:pPr>
            <a:r>
              <a:rPr b="1" lang="en-NZ" sz="4000">
                <a:solidFill>
                  <a:schemeClr val="dk1"/>
                </a:solidFill>
                <a:latin typeface="Arial"/>
                <a:ea typeface="Arial"/>
                <a:cs typeface="Arial"/>
                <a:sym typeface="Arial"/>
              </a:rPr>
              <a:t>Matthew 28: 16 – 20</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n-NZ" sz="3200">
                <a:solidFill>
                  <a:schemeClr val="dk1"/>
                </a:solidFill>
                <a:latin typeface="Arial"/>
                <a:ea typeface="Arial"/>
                <a:cs typeface="Arial"/>
                <a:sym typeface="Arial"/>
              </a:rPr>
              <a:t>How might what we see in these verses, shape our thinking and actions in light of our conversation about mission? </a:t>
            </a:r>
            <a:endParaRPr/>
          </a:p>
          <a:p>
            <a:pPr indent="0" lvl="0" marL="0" marR="0" rtl="0" algn="l">
              <a:lnSpc>
                <a:spcPct val="150000"/>
              </a:lnSpc>
              <a:spcBef>
                <a:spcPts val="0"/>
              </a:spcBef>
              <a:spcAft>
                <a:spcPts val="0"/>
              </a:spcAft>
              <a:buNone/>
            </a:pPr>
            <a:r>
              <a:t/>
            </a:r>
            <a:endParaRPr sz="32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NZ" sz="3200">
                <a:solidFill>
                  <a:schemeClr val="dk1"/>
                </a:solidFill>
                <a:latin typeface="Arial"/>
                <a:ea typeface="Arial"/>
                <a:cs typeface="Arial"/>
                <a:sym typeface="Arial"/>
              </a:rPr>
              <a:t>Could you make a summary statement or a note to yourself from these verses/words in bold? </a:t>
            </a:r>
            <a:endParaRPr/>
          </a:p>
          <a:p>
            <a:pPr indent="0" lvl="0" marL="0" marR="0" rtl="0" algn="l">
              <a:lnSpc>
                <a:spcPct val="150000"/>
              </a:lnSpc>
              <a:spcBef>
                <a:spcPts val="0"/>
              </a:spcBef>
              <a:spcAft>
                <a:spcPts val="0"/>
              </a:spcAft>
              <a:buNone/>
            </a:pPr>
            <a:r>
              <a:t/>
            </a:r>
            <a:endParaRPr sz="32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b="1" i="1" lang="en-NZ" sz="3200">
                <a:solidFill>
                  <a:schemeClr val="dk1"/>
                </a:solidFill>
                <a:latin typeface="Arial"/>
                <a:ea typeface="Arial"/>
                <a:cs typeface="Arial"/>
                <a:sym typeface="Arial"/>
              </a:rPr>
              <a:t>I can trust and obey God, but I also acknowledge my humanness – it's ok to doubt and not be sure. However, I also acknowledge and walk in God’s authority as his ambassador, and I can therefore go, baptise, and disciple, remembering he is with me - always.</a:t>
            </a:r>
            <a:endParaRPr/>
          </a:p>
          <a:p>
            <a:pPr indent="0" lvl="0" marL="0" marR="0" rtl="0" algn="l">
              <a:lnSpc>
                <a:spcPct val="150000"/>
              </a:lnSpc>
              <a:spcBef>
                <a:spcPts val="0"/>
              </a:spcBef>
              <a:spcAft>
                <a:spcPts val="0"/>
              </a:spcAft>
              <a:buNone/>
            </a:pPr>
            <a:r>
              <a:t/>
            </a:r>
            <a:endParaRPr b="1" sz="32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rPr lang="en-NZ" sz="3200">
                <a:solidFill>
                  <a:schemeClr val="dk1"/>
                </a:solidFill>
                <a:latin typeface="Arial"/>
                <a:ea typeface="Arial"/>
                <a:cs typeface="Arial"/>
                <a:sym typeface="Arial"/>
              </a:rPr>
              <a:t>Is there one thing you can do, that moves you towards what you wrote down?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500"/>
                                        <p:tgtEl>
                                          <p:spTgt spid="1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animEffect filter="fade" transition="in">
                                      <p:cBhvr>
                                        <p:cTn dur="500"/>
                                        <p:tgtEl>
                                          <p:spTgt spid="1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animEffect filter="fade" transition="in">
                                      <p:cBhvr>
                                        <p:cTn dur="500"/>
                                        <p:tgtEl>
                                          <p:spTgt spid="1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animEffect filter="fade" transition="in">
                                      <p:cBhvr>
                                        <p:cTn dur="500"/>
                                        <p:tgtEl>
                                          <p:spTgt spid="1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animEffect filter="fade" transition="in">
                                      <p:cBhvr>
                                        <p:cTn dur="500"/>
                                        <p:tgtEl>
                                          <p:spTgt spid="14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5" st="5"/>
                                            </p:txEl>
                                          </p:spTgt>
                                        </p:tgtEl>
                                        <p:attrNameLst>
                                          <p:attrName>style.visibility</p:attrName>
                                        </p:attrNameLst>
                                      </p:cBhvr>
                                      <p:to>
                                        <p:strVal val="visible"/>
                                      </p:to>
                                    </p:set>
                                    <p:animEffect filter="fade" transition="in">
                                      <p:cBhvr>
                                        <p:cTn dur="500"/>
                                        <p:tgtEl>
                                          <p:spTgt spid="14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6" st="6"/>
                                            </p:txEl>
                                          </p:spTgt>
                                        </p:tgtEl>
                                        <p:attrNameLst>
                                          <p:attrName>style.visibility</p:attrName>
                                        </p:attrNameLst>
                                      </p:cBhvr>
                                      <p:to>
                                        <p:strVal val="visible"/>
                                      </p:to>
                                    </p:set>
                                    <p:animEffect filter="fade" transition="in">
                                      <p:cBhvr>
                                        <p:cTn dur="500"/>
                                        <p:tgtEl>
                                          <p:spTgt spid="14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7" st="7"/>
                                            </p:txEl>
                                          </p:spTgt>
                                        </p:tgtEl>
                                        <p:attrNameLst>
                                          <p:attrName>style.visibility</p:attrName>
                                        </p:attrNameLst>
                                      </p:cBhvr>
                                      <p:to>
                                        <p:strVal val="visible"/>
                                      </p:to>
                                    </p:set>
                                    <p:animEffect filter="fade" transition="in">
                                      <p:cBhvr>
                                        <p:cTn dur="500"/>
                                        <p:tgtEl>
                                          <p:spTgt spid="14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8" st="8"/>
                                            </p:txEl>
                                          </p:spTgt>
                                        </p:tgtEl>
                                        <p:attrNameLst>
                                          <p:attrName>style.visibility</p:attrName>
                                        </p:attrNameLst>
                                      </p:cBhvr>
                                      <p:to>
                                        <p:strVal val="visible"/>
                                      </p:to>
                                    </p:set>
                                    <p:animEffect filter="fade" transition="in">
                                      <p:cBhvr>
                                        <p:cTn dur="500"/>
                                        <p:tgtEl>
                                          <p:spTgt spid="14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9" st="9"/>
                                            </p:txEl>
                                          </p:spTgt>
                                        </p:tgtEl>
                                        <p:attrNameLst>
                                          <p:attrName>style.visibility</p:attrName>
                                        </p:attrNameLst>
                                      </p:cBhvr>
                                      <p:to>
                                        <p:strVal val="visible"/>
                                      </p:to>
                                    </p:set>
                                    <p:animEffect filter="fade" transition="in">
                                      <p:cBhvr>
                                        <p:cTn dur="500"/>
                                        <p:tgtEl>
                                          <p:spTgt spid="14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0" st="10"/>
                                            </p:txEl>
                                          </p:spTgt>
                                        </p:tgtEl>
                                        <p:attrNameLst>
                                          <p:attrName>style.visibility</p:attrName>
                                        </p:attrNameLst>
                                      </p:cBhvr>
                                      <p:to>
                                        <p:strVal val="visible"/>
                                      </p:to>
                                    </p:set>
                                    <p:animEffect filter="fade" transition="in">
                                      <p:cBhvr>
                                        <p:cTn dur="500"/>
                                        <p:tgtEl>
                                          <p:spTgt spid="147">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Jackie Millar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0x010100B2AB0FA8A458E54EB3C916384274EFE7</vt:lpwstr>
  </property>
  <property fmtid="{D5CDD505-2E9C-101B-9397-08002B2CF9AE}" pid="3" name="MediaServiceImageTags">
    <vt:lpwstr/>
  </property>
</Properties>
</file>