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020" r:id="rId5"/>
    <p:sldId id="318" r:id="rId6"/>
    <p:sldId id="2013" r:id="rId7"/>
    <p:sldId id="308" r:id="rId8"/>
    <p:sldId id="349" r:id="rId9"/>
    <p:sldId id="350" r:id="rId10"/>
    <p:sldId id="346" r:id="rId11"/>
    <p:sldId id="322" r:id="rId12"/>
    <p:sldId id="2005" r:id="rId13"/>
    <p:sldId id="2022" r:id="rId14"/>
    <p:sldId id="2023" r:id="rId15"/>
    <p:sldId id="2024" r:id="rId16"/>
    <p:sldId id="1552" r:id="rId17"/>
    <p:sldId id="2017" r:id="rId18"/>
    <p:sldId id="2003" r:id="rId19"/>
    <p:sldId id="2015" r:id="rId20"/>
    <p:sldId id="2018" r:id="rId21"/>
    <p:sldId id="2016" r:id="rId22"/>
    <p:sldId id="1644" r:id="rId23"/>
    <p:sldId id="2019" r:id="rId24"/>
    <p:sldId id="2009" r:id="rId25"/>
    <p:sldId id="277" r:id="rId26"/>
    <p:sldId id="202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2FBD1E-5011-434E-99BD-8041FBA31509}">
          <p14:sldIdLst>
            <p14:sldId id="2020"/>
            <p14:sldId id="318"/>
            <p14:sldId id="2013"/>
            <p14:sldId id="308"/>
            <p14:sldId id="349"/>
            <p14:sldId id="350"/>
            <p14:sldId id="346"/>
            <p14:sldId id="322"/>
            <p14:sldId id="2005"/>
            <p14:sldId id="2022"/>
            <p14:sldId id="2023"/>
            <p14:sldId id="2024"/>
            <p14:sldId id="1552"/>
            <p14:sldId id="2017"/>
            <p14:sldId id="2003"/>
            <p14:sldId id="2015"/>
            <p14:sldId id="2018"/>
            <p14:sldId id="2016"/>
            <p14:sldId id="1644"/>
            <p14:sldId id="2019"/>
            <p14:sldId id="2009"/>
            <p14:sldId id="277"/>
            <p14:sldId id="20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764"/>
    <a:srgbClr val="F26522"/>
    <a:srgbClr val="2E9EC1"/>
    <a:srgbClr val="24768F"/>
    <a:srgbClr val="D53C3C"/>
    <a:srgbClr val="DBB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62580-8786-4BE2-9C92-160D0403C433}" v="9" dt="2024-07-23T06:18:06.864"/>
  </p1510:revLst>
</p1510:revInfo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9"/>
    <p:restoredTop sz="96070"/>
  </p:normalViewPr>
  <p:slideViewPr>
    <p:cSldViewPr snapToGrid="0" snapToObjects="1">
      <p:cViewPr varScale="1">
        <p:scale>
          <a:sx n="104" d="100"/>
          <a:sy n="104" d="100"/>
        </p:scale>
        <p:origin x="228" y="8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2" d="100"/>
        <a:sy n="182" d="100"/>
      </p:scale>
      <p:origin x="0" y="-13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uchanan" userId="254118468f3887bc" providerId="LiveId" clId="{74462580-8786-4BE2-9C92-160D0403C433}"/>
    <pc:docChg chg="undo custSel addSld delSld modSld sldOrd modSection">
      <pc:chgData name="John Buchanan" userId="254118468f3887bc" providerId="LiveId" clId="{74462580-8786-4BE2-9C92-160D0403C433}" dt="2024-07-23T06:13:25.415" v="38" actId="26606"/>
      <pc:docMkLst>
        <pc:docMk/>
      </pc:docMkLst>
      <pc:sldChg chg="del">
        <pc:chgData name="John Buchanan" userId="254118468f3887bc" providerId="LiveId" clId="{74462580-8786-4BE2-9C92-160D0403C433}" dt="2024-07-23T06:06:14.549" v="13" actId="2696"/>
        <pc:sldMkLst>
          <pc:docMk/>
          <pc:sldMk cId="79703965" sldId="346"/>
        </pc:sldMkLst>
      </pc:sldChg>
      <pc:sldChg chg="add">
        <pc:chgData name="John Buchanan" userId="254118468f3887bc" providerId="LiveId" clId="{74462580-8786-4BE2-9C92-160D0403C433}" dt="2024-07-23T06:06:24.013" v="14"/>
        <pc:sldMkLst>
          <pc:docMk/>
          <pc:sldMk cId="3728826437" sldId="346"/>
        </pc:sldMkLst>
      </pc:sldChg>
      <pc:sldChg chg="modAnim">
        <pc:chgData name="John Buchanan" userId="254118468f3887bc" providerId="LiveId" clId="{74462580-8786-4BE2-9C92-160D0403C433}" dt="2024-07-23T06:07:51.202" v="15"/>
        <pc:sldMkLst>
          <pc:docMk/>
          <pc:sldMk cId="2337180885" sldId="350"/>
        </pc:sldMkLst>
      </pc:sldChg>
      <pc:sldChg chg="addSp modSp">
        <pc:chgData name="John Buchanan" userId="254118468f3887bc" providerId="LiveId" clId="{74462580-8786-4BE2-9C92-160D0403C433}" dt="2024-07-23T05:55:49.524" v="12"/>
        <pc:sldMkLst>
          <pc:docMk/>
          <pc:sldMk cId="1214992610" sldId="1552"/>
        </pc:sldMkLst>
        <pc:spChg chg="add mod">
          <ac:chgData name="John Buchanan" userId="254118468f3887bc" providerId="LiveId" clId="{74462580-8786-4BE2-9C92-160D0403C433}" dt="2024-07-23T05:55:49.524" v="12"/>
          <ac:spMkLst>
            <pc:docMk/>
            <pc:sldMk cId="1214992610" sldId="1552"/>
            <ac:spMk id="2" creationId="{241806DC-D54B-C96D-9411-2B75C621F081}"/>
          </ac:spMkLst>
        </pc:spChg>
      </pc:sldChg>
      <pc:sldChg chg="addSp delSp modSp mod">
        <pc:chgData name="John Buchanan" userId="254118468f3887bc" providerId="LiveId" clId="{74462580-8786-4BE2-9C92-160D0403C433}" dt="2024-07-23T06:13:25.415" v="38" actId="26606"/>
        <pc:sldMkLst>
          <pc:docMk/>
          <pc:sldMk cId="346837084" sldId="2009"/>
        </pc:sldMkLst>
        <pc:spChg chg="add del mod">
          <ac:chgData name="John Buchanan" userId="254118468f3887bc" providerId="LiveId" clId="{74462580-8786-4BE2-9C92-160D0403C433}" dt="2024-07-23T06:13:25.415" v="38" actId="26606"/>
          <ac:spMkLst>
            <pc:docMk/>
            <pc:sldMk cId="346837084" sldId="2009"/>
            <ac:spMk id="5" creationId="{B6C50E93-9E94-B94D-8AC0-26A0487BB84E}"/>
          </ac:spMkLst>
        </pc:spChg>
        <pc:spChg chg="add mod">
          <ac:chgData name="John Buchanan" userId="254118468f3887bc" providerId="LiveId" clId="{74462580-8786-4BE2-9C92-160D0403C433}" dt="2024-07-23T06:11:55.182" v="26" actId="1076"/>
          <ac:spMkLst>
            <pc:docMk/>
            <pc:sldMk cId="346837084" sldId="2009"/>
            <ac:spMk id="8" creationId="{E80D534F-DE31-739E-4854-02E2E9EC5A6E}"/>
          </ac:spMkLst>
        </pc:spChg>
        <pc:spChg chg="add mod">
          <ac:chgData name="John Buchanan" userId="254118468f3887bc" providerId="LiveId" clId="{74462580-8786-4BE2-9C92-160D0403C433}" dt="2024-07-23T06:12:43.818" v="34" actId="1076"/>
          <ac:spMkLst>
            <pc:docMk/>
            <pc:sldMk cId="346837084" sldId="2009"/>
            <ac:spMk id="9" creationId="{ECA29B51-29A2-AD73-1DE7-B46402F1676B}"/>
          </ac:spMkLst>
        </pc:spChg>
        <pc:graphicFrameChg chg="add del">
          <ac:chgData name="John Buchanan" userId="254118468f3887bc" providerId="LiveId" clId="{74462580-8786-4BE2-9C92-160D0403C433}" dt="2024-07-23T06:13:08.842" v="36" actId="26606"/>
          <ac:graphicFrameMkLst>
            <pc:docMk/>
            <pc:sldMk cId="346837084" sldId="2009"/>
            <ac:graphicFrameMk id="11" creationId="{7D79E271-A071-A962-6361-4F019A5AD709}"/>
          </ac:graphicFrameMkLst>
        </pc:graphicFrameChg>
        <pc:graphicFrameChg chg="add del">
          <ac:chgData name="John Buchanan" userId="254118468f3887bc" providerId="LiveId" clId="{74462580-8786-4BE2-9C92-160D0403C433}" dt="2024-07-23T06:13:25.415" v="38" actId="26606"/>
          <ac:graphicFrameMkLst>
            <pc:docMk/>
            <pc:sldMk cId="346837084" sldId="2009"/>
            <ac:graphicFrameMk id="12" creationId="{3B9A066C-844F-7C77-5204-63BF030F0D39}"/>
          </ac:graphicFrameMkLst>
        </pc:graphicFrameChg>
        <pc:picChg chg="add del mod">
          <ac:chgData name="John Buchanan" userId="254118468f3887bc" providerId="LiveId" clId="{74462580-8786-4BE2-9C92-160D0403C433}" dt="2024-07-23T06:10:23.625" v="18"/>
          <ac:picMkLst>
            <pc:docMk/>
            <pc:sldMk cId="346837084" sldId="2009"/>
            <ac:picMk id="4" creationId="{543673F8-E11F-C3B1-EE90-E69E615E8F37}"/>
          </ac:picMkLst>
        </pc:picChg>
        <pc:picChg chg="add del mod">
          <ac:chgData name="John Buchanan" userId="254118468f3887bc" providerId="LiveId" clId="{74462580-8786-4BE2-9C92-160D0403C433}" dt="2024-07-23T06:10:23.625" v="18"/>
          <ac:picMkLst>
            <pc:docMk/>
            <pc:sldMk cId="346837084" sldId="2009"/>
            <ac:picMk id="6" creationId="{7346EBC1-B2AA-4B79-705A-888AF3636EDB}"/>
          </ac:picMkLst>
        </pc:picChg>
        <pc:picChg chg="add mod">
          <ac:chgData name="John Buchanan" userId="254118468f3887bc" providerId="LiveId" clId="{74462580-8786-4BE2-9C92-160D0403C433}" dt="2024-07-23T06:11:55.182" v="26" actId="1076"/>
          <ac:picMkLst>
            <pc:docMk/>
            <pc:sldMk cId="346837084" sldId="2009"/>
            <ac:picMk id="7" creationId="{B65D0E58-312B-2836-5577-F9ADE0455EA5}"/>
          </ac:picMkLst>
        </pc:picChg>
      </pc:sldChg>
      <pc:sldChg chg="delSp modSp mod ord">
        <pc:chgData name="John Buchanan" userId="254118468f3887bc" providerId="LiveId" clId="{74462580-8786-4BE2-9C92-160D0403C433}" dt="2024-07-23T05:55:38.275" v="11" actId="1076"/>
        <pc:sldMkLst>
          <pc:docMk/>
          <pc:sldMk cId="821883596" sldId="2024"/>
        </pc:sldMkLst>
        <pc:spChg chg="del">
          <ac:chgData name="John Buchanan" userId="254118468f3887bc" providerId="LiveId" clId="{74462580-8786-4BE2-9C92-160D0403C433}" dt="2024-07-23T05:55:28.409" v="10" actId="478"/>
          <ac:spMkLst>
            <pc:docMk/>
            <pc:sldMk cId="821883596" sldId="2024"/>
            <ac:spMk id="6" creationId="{00000000-0000-0000-0000-000000000000}"/>
          </ac:spMkLst>
        </pc:spChg>
        <pc:spChg chg="del">
          <ac:chgData name="John Buchanan" userId="254118468f3887bc" providerId="LiveId" clId="{74462580-8786-4BE2-9C92-160D0403C433}" dt="2024-07-23T05:55:28.409" v="10" actId="478"/>
          <ac:spMkLst>
            <pc:docMk/>
            <pc:sldMk cId="821883596" sldId="2024"/>
            <ac:spMk id="7" creationId="{00000000-0000-0000-0000-000000000000}"/>
          </ac:spMkLst>
        </pc:spChg>
        <pc:spChg chg="del">
          <ac:chgData name="John Buchanan" userId="254118468f3887bc" providerId="LiveId" clId="{74462580-8786-4BE2-9C92-160D0403C433}" dt="2024-07-23T05:55:28.409" v="10" actId="478"/>
          <ac:spMkLst>
            <pc:docMk/>
            <pc:sldMk cId="821883596" sldId="2024"/>
            <ac:spMk id="8" creationId="{00000000-0000-0000-0000-000000000000}"/>
          </ac:spMkLst>
        </pc:spChg>
        <pc:spChg chg="mod">
          <ac:chgData name="John Buchanan" userId="254118468f3887bc" providerId="LiveId" clId="{74462580-8786-4BE2-9C92-160D0403C433}" dt="2024-07-23T05:55:38.275" v="11" actId="1076"/>
          <ac:spMkLst>
            <pc:docMk/>
            <pc:sldMk cId="821883596" sldId="2024"/>
            <ac:spMk id="9" creationId="{6BEE54E4-D58F-CB15-2D55-5B0D029C9A44}"/>
          </ac:spMkLst>
        </pc:spChg>
        <pc:picChg chg="del">
          <ac:chgData name="John Buchanan" userId="254118468f3887bc" providerId="LiveId" clId="{74462580-8786-4BE2-9C92-160D0403C433}" dt="2024-07-23T05:55:28.409" v="10" actId="478"/>
          <ac:picMkLst>
            <pc:docMk/>
            <pc:sldMk cId="821883596" sldId="2024"/>
            <ac:picMk id="5" creationId="{00000000-0000-0000-0000-000000000000}"/>
          </ac:picMkLst>
        </pc:picChg>
        <pc:cxnChg chg="del">
          <ac:chgData name="John Buchanan" userId="254118468f3887bc" providerId="LiveId" clId="{74462580-8786-4BE2-9C92-160D0403C433}" dt="2024-07-23T05:55:28.409" v="10" actId="478"/>
          <ac:cxnSpMkLst>
            <pc:docMk/>
            <pc:sldMk cId="821883596" sldId="2024"/>
            <ac:cxnSpMk id="10" creationId="{00000000-0000-0000-0000-000000000000}"/>
          </ac:cxnSpMkLst>
        </pc:cxnChg>
        <pc:cxnChg chg="del">
          <ac:chgData name="John Buchanan" userId="254118468f3887bc" providerId="LiveId" clId="{74462580-8786-4BE2-9C92-160D0403C433}" dt="2024-07-23T05:55:28.409" v="10" actId="478"/>
          <ac:cxnSpMkLst>
            <pc:docMk/>
            <pc:sldMk cId="821883596" sldId="2024"/>
            <ac:cxnSpMk id="11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AAEC82-DE24-54CB-1A05-0059D3205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1E6F3-6C20-1AC7-E116-1A6E50A25E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6018C-704C-41A8-8707-BC7A66EE5896}" type="datetimeFigureOut">
              <a:rPr lang="en-NZ" smtClean="0"/>
              <a:t>23/07/2024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444B9-5CDB-2348-D335-C3D7CF67D3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357EB-416B-6C4A-D7F6-3F9E07ED16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235DC-FD13-417B-84AF-74EE2546C7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4362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B1A50-6551-674B-ADEB-327B96C88B3F}" type="datetimeFigureOut">
              <a:rPr lang="en-AU" smtClean="0"/>
              <a:t>23/07/2024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1450C-0A56-2E4E-8043-6F1C623CE8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297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246F3-58C4-57DA-5E76-9D5193E4A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217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9388C-52F1-64D4-24F9-49E45FF21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244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07557-D78F-93F4-7B86-8429B174C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007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078F9-41A1-7D4C-B07E-D0E2C31DA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755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07185-73F4-817C-3EEE-A0DCC9B78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038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F6676-1732-5A7A-EBBF-96786AEA9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9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3F59A-1DA4-CA22-7F64-8402C766F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51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4C681-15BF-C26C-5463-F6BD9EDE7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06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12FA0-C733-3EE8-C8AB-59B59C0DF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96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A91E2-5082-BDD2-D864-42F5F1FF1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273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16694-3960-8861-DE30-2050EE5BE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39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3E02C-D30A-2742-2FCA-F4FC610FA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0791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444A9-ED6C-9683-8048-A56637E54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033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48F00-CAEF-C5F9-51ED-DE0E9FEF6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1450C-0A56-2E4E-8043-6F1C623CE84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00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9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6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9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2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5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4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0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6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9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4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5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mbassador@gc3.org.n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6C20E2E-EC1A-0CD4-3EAA-DE5AD2F802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185" y="2489799"/>
            <a:ext cx="2643192" cy="1649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A1E7E-7203-660B-6AAD-48B41D92B1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100"/>
          <a:stretch/>
        </p:blipFill>
        <p:spPr>
          <a:xfrm>
            <a:off x="7877014" y="-3052"/>
            <a:ext cx="7163750" cy="6538383"/>
          </a:xfrm>
          <a:prstGeom prst="parallelogram">
            <a:avLst>
              <a:gd name="adj" fmla="val 23918"/>
            </a:avLst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C6BFDF41-7CAA-A3E2-22DF-5459FC9C2F30}"/>
              </a:ext>
            </a:extLst>
          </p:cNvPr>
          <p:cNvSpPr/>
          <p:nvPr/>
        </p:nvSpPr>
        <p:spPr>
          <a:xfrm>
            <a:off x="-702134" y="5918885"/>
            <a:ext cx="5105984" cy="939115"/>
          </a:xfrm>
          <a:prstGeom prst="parallelogram">
            <a:avLst/>
          </a:prstGeom>
          <a:solidFill>
            <a:srgbClr val="4057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6E7735-0AE1-BBB2-654C-77427D619EE5}"/>
              </a:ext>
            </a:extLst>
          </p:cNvPr>
          <p:cNvSpPr/>
          <p:nvPr/>
        </p:nvSpPr>
        <p:spPr>
          <a:xfrm>
            <a:off x="3153099" y="5918885"/>
            <a:ext cx="5105984" cy="939115"/>
          </a:xfrm>
          <a:prstGeom prst="parallelogram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8C19A77-03A7-8CC7-EBAE-137170E168BE}"/>
              </a:ext>
            </a:extLst>
          </p:cNvPr>
          <p:cNvSpPr/>
          <p:nvPr/>
        </p:nvSpPr>
        <p:spPr>
          <a:xfrm>
            <a:off x="7799609" y="5918885"/>
            <a:ext cx="5105984" cy="939115"/>
          </a:xfrm>
          <a:prstGeom prst="parallelogram">
            <a:avLst/>
          </a:prstGeom>
          <a:solidFill>
            <a:srgbClr val="4057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5BB887-C099-054A-97FD-0DC9400272E0}"/>
              </a:ext>
            </a:extLst>
          </p:cNvPr>
          <p:cNvSpPr txBox="1">
            <a:spLocks/>
          </p:cNvSpPr>
          <p:nvPr/>
        </p:nvSpPr>
        <p:spPr>
          <a:xfrm>
            <a:off x="-263542" y="6104213"/>
            <a:ext cx="12555794" cy="568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b="1"/>
              <a:t>People	                         mission                          connected</a:t>
            </a:r>
            <a:endParaRPr lang="en-US" sz="3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D0AB62-DBC1-9411-D332-83147D6404D0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611"/>
          <a:stretch/>
        </p:blipFill>
        <p:spPr>
          <a:xfrm>
            <a:off x="-2258727" y="-116121"/>
            <a:ext cx="7279491" cy="6032394"/>
          </a:xfrm>
          <a:prstGeom prst="parallelogram">
            <a:avLst>
              <a:gd name="adj" fmla="val 27212"/>
            </a:avLst>
          </a:prstGeom>
        </p:spPr>
      </p:pic>
    </p:spTree>
    <p:extLst>
      <p:ext uri="{BB962C8B-B14F-4D97-AF65-F5344CB8AC3E}">
        <p14:creationId xmlns:p14="http://schemas.microsoft.com/office/powerpoint/2010/main" val="66108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04105"/>
            <a:ext cx="9504639" cy="1222337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  <a:latin typeface="Franklin Gothic Medium" panose="020B0603020102020204" pitchFamily="34" charset="0"/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  <a:latin typeface="Franklin Gothic Medium" panose="020B0603020102020204" pitchFamily="34" charset="0"/>
              </a:rPr>
            </a:br>
            <a:r>
              <a:rPr lang="en-AU" sz="3600" b="1" cap="none" dirty="0">
                <a:solidFill>
                  <a:srgbClr val="F26522"/>
                </a:solidFill>
                <a:latin typeface="Franklin Gothic Medium" panose="020B0603020102020204" pitchFamily="34" charset="0"/>
              </a:rPr>
              <a:t>The Missionary as a Servant Leader</a:t>
            </a:r>
            <a:endParaRPr lang="en-AU" sz="3600" cap="none" dirty="0">
              <a:solidFill>
                <a:srgbClr val="F2652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234BC8A-27BD-3524-96C0-3BA763C96A4D}"/>
              </a:ext>
            </a:extLst>
          </p:cNvPr>
          <p:cNvSpPr txBox="1">
            <a:spLocks/>
          </p:cNvSpPr>
          <p:nvPr/>
        </p:nvSpPr>
        <p:spPr>
          <a:xfrm>
            <a:off x="470780" y="1884220"/>
            <a:ext cx="11305190" cy="4973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42458E-D820-490E-CBF9-C61260EB4F7E}"/>
              </a:ext>
            </a:extLst>
          </p:cNvPr>
          <p:cNvGraphicFramePr>
            <a:graphicFrameLocks noGrp="1"/>
          </p:cNvGraphicFramePr>
          <p:nvPr/>
        </p:nvGraphicFramePr>
        <p:xfrm>
          <a:off x="1308526" y="1998066"/>
          <a:ext cx="6753131" cy="41302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7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7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AUTHORITARIAN LEADERSHIP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Controlling Leader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SERVANT </a:t>
                      </a:r>
                      <a:b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Servant </a:t>
                      </a:r>
                      <a:b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Leader</a:t>
                      </a:r>
                      <a:endParaRPr kumimoji="0" lang="en-US" sz="2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APATHETIC LEADERSHIP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Lost Leader</a:t>
                      </a:r>
                      <a:endParaRPr kumimoji="0" lang="en-US" sz="2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FAILED </a:t>
                      </a:r>
                      <a:b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Victim Leader</a:t>
                      </a:r>
                      <a:endParaRPr kumimoji="0" lang="en-US" sz="2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6BA205-7179-CCD5-77F8-736EF6767196}"/>
              </a:ext>
            </a:extLst>
          </p:cNvPr>
          <p:cNvCxnSpPr>
            <a:cxnSpLocks/>
          </p:cNvCxnSpPr>
          <p:nvPr/>
        </p:nvCxnSpPr>
        <p:spPr>
          <a:xfrm>
            <a:off x="2072629" y="6299964"/>
            <a:ext cx="5185772" cy="0"/>
          </a:xfrm>
          <a:prstGeom prst="straightConnector1">
            <a:avLst/>
          </a:prstGeom>
          <a:ln w="38100">
            <a:solidFill>
              <a:srgbClr val="4057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2EF8CA-0D27-AC84-0CA3-32BC9F5158ED}"/>
              </a:ext>
            </a:extLst>
          </p:cNvPr>
          <p:cNvCxnSpPr>
            <a:cxnSpLocks/>
          </p:cNvCxnSpPr>
          <p:nvPr/>
        </p:nvCxnSpPr>
        <p:spPr>
          <a:xfrm flipV="1">
            <a:off x="1102926" y="2529885"/>
            <a:ext cx="0" cy="3048000"/>
          </a:xfrm>
          <a:prstGeom prst="straightConnector1">
            <a:avLst/>
          </a:prstGeom>
          <a:ln w="38100">
            <a:solidFill>
              <a:srgbClr val="4057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F1BB01-0B4A-00A4-2D7B-17BDFE16774C}"/>
              </a:ext>
            </a:extLst>
          </p:cNvPr>
          <p:cNvSpPr txBox="1"/>
          <p:nvPr/>
        </p:nvSpPr>
        <p:spPr>
          <a:xfrm rot="16200000">
            <a:off x="-470795" y="4079384"/>
            <a:ext cx="24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latin typeface="Bierstadt" panose="020B0004020202020204" pitchFamily="34" charset="0"/>
              </a:rPr>
              <a:t>AUTHORITY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D0B19-88D4-0DC6-0F1D-B9F174517436}"/>
              </a:ext>
            </a:extLst>
          </p:cNvPr>
          <p:cNvSpPr txBox="1"/>
          <p:nvPr/>
        </p:nvSpPr>
        <p:spPr>
          <a:xfrm>
            <a:off x="3424342" y="6333608"/>
            <a:ext cx="27782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NZ" sz="2800" b="1" dirty="0">
                <a:latin typeface="Bierstadt" panose="020B0004020202020204" pitchFamily="34" charset="0"/>
              </a:rPr>
              <a:t>VULNERABILITY</a:t>
            </a:r>
            <a:endParaRPr lang="en-NZ" sz="2400" b="1" dirty="0">
              <a:latin typeface="Bierstadt" panose="020B00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436D21-96D6-FF71-A585-CB856DFDA4A7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685091" y="1998066"/>
            <a:ext cx="0" cy="4130276"/>
          </a:xfrm>
          <a:prstGeom prst="line">
            <a:avLst/>
          </a:prstGeom>
          <a:ln w="28575">
            <a:solidFill>
              <a:srgbClr val="4057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2FDC07-57C3-3F03-0707-7173F603F1E9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1308526" y="4063204"/>
            <a:ext cx="6753131" cy="0"/>
          </a:xfrm>
          <a:prstGeom prst="line">
            <a:avLst/>
          </a:prstGeom>
          <a:ln w="28575">
            <a:solidFill>
              <a:srgbClr val="4057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67836-F24F-6D6F-812D-BFF7FA5FFD82}"/>
              </a:ext>
            </a:extLst>
          </p:cNvPr>
          <p:cNvSpPr/>
          <p:nvPr/>
        </p:nvSpPr>
        <p:spPr>
          <a:xfrm>
            <a:off x="1308526" y="1979428"/>
            <a:ext cx="6753130" cy="4148913"/>
          </a:xfrm>
          <a:prstGeom prst="rect">
            <a:avLst/>
          </a:prstGeom>
          <a:noFill/>
          <a:ln w="28575">
            <a:solidFill>
              <a:srgbClr val="4057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  <a:latin typeface="Bierstadt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88A5E-39C5-770A-25C9-EFCDB80F1199}"/>
              </a:ext>
            </a:extLst>
          </p:cNvPr>
          <p:cNvSpPr txBox="1"/>
          <p:nvPr/>
        </p:nvSpPr>
        <p:spPr>
          <a:xfrm>
            <a:off x="2274001" y="3770077"/>
            <a:ext cx="15199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0" dirty="0">
                <a:solidFill>
                  <a:srgbClr val="F26522"/>
                </a:solidFill>
                <a:latin typeface="Bierstadt" panose="020B0004020202020204" pitchFamily="34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AA6AC6-77AD-0F50-EFA9-71CE9FBC4412}"/>
              </a:ext>
            </a:extLst>
          </p:cNvPr>
          <p:cNvSpPr txBox="1"/>
          <p:nvPr/>
        </p:nvSpPr>
        <p:spPr>
          <a:xfrm>
            <a:off x="5610250" y="3770076"/>
            <a:ext cx="15199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0" dirty="0">
                <a:solidFill>
                  <a:srgbClr val="F26522"/>
                </a:solidFill>
                <a:latin typeface="Bierstadt" panose="020B0004020202020204" pitchFamily="34" charset="0"/>
              </a:rPr>
              <a:t>X</a:t>
            </a:r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1182DA14-AFF4-5BEB-6EA7-1C78391398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9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04105"/>
            <a:ext cx="9504639" cy="1222337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  <a:latin typeface="Franklin Gothic Medium" panose="020B0603020102020204" pitchFamily="34" charset="0"/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  <a:latin typeface="Franklin Gothic Medium" panose="020B0603020102020204" pitchFamily="34" charset="0"/>
              </a:rPr>
            </a:br>
            <a:r>
              <a:rPr lang="en-AU" sz="3600" b="1" cap="none" dirty="0">
                <a:solidFill>
                  <a:srgbClr val="F26522"/>
                </a:solidFill>
                <a:latin typeface="Franklin Gothic Medium" panose="020B0603020102020204" pitchFamily="34" charset="0"/>
              </a:rPr>
              <a:t>The Missionary as a Servant Leader</a:t>
            </a:r>
            <a:endParaRPr lang="en-AU" sz="3600" cap="none" dirty="0">
              <a:solidFill>
                <a:srgbClr val="F2652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234BC8A-27BD-3524-96C0-3BA763C96A4D}"/>
              </a:ext>
            </a:extLst>
          </p:cNvPr>
          <p:cNvSpPr txBox="1">
            <a:spLocks/>
          </p:cNvSpPr>
          <p:nvPr/>
        </p:nvSpPr>
        <p:spPr>
          <a:xfrm>
            <a:off x="470780" y="1884220"/>
            <a:ext cx="11305190" cy="4973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42458E-D820-490E-CBF9-C61260EB4F7E}"/>
              </a:ext>
            </a:extLst>
          </p:cNvPr>
          <p:cNvGraphicFramePr>
            <a:graphicFrameLocks noGrp="1"/>
          </p:cNvGraphicFramePr>
          <p:nvPr/>
        </p:nvGraphicFramePr>
        <p:xfrm>
          <a:off x="1308526" y="1998066"/>
          <a:ext cx="6753131" cy="41302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7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7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AUTHORITARIAN LEADERSHIP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Controlling Leader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SERVANT </a:t>
                      </a:r>
                      <a:b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Servant </a:t>
                      </a:r>
                      <a:b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Leader</a:t>
                      </a:r>
                      <a:endParaRPr kumimoji="0" lang="en-US" sz="2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APATHETIC LEADERSHIP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Lost Leader</a:t>
                      </a:r>
                      <a:endParaRPr kumimoji="0" lang="en-US" sz="2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FAILED </a:t>
                      </a:r>
                      <a:b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Victim Leader</a:t>
                      </a:r>
                      <a:endParaRPr kumimoji="0" lang="en-US" sz="2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4B0B7BE-E51E-3079-660E-1F9330F20B5D}"/>
              </a:ext>
            </a:extLst>
          </p:cNvPr>
          <p:cNvSpPr/>
          <p:nvPr/>
        </p:nvSpPr>
        <p:spPr>
          <a:xfrm>
            <a:off x="4804909" y="1883048"/>
            <a:ext cx="3168713" cy="2155295"/>
          </a:xfrm>
          <a:prstGeom prst="ellipse">
            <a:avLst/>
          </a:prstGeom>
          <a:noFill/>
          <a:ln>
            <a:solidFill>
              <a:srgbClr val="F2652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405764"/>
              </a:solidFill>
              <a:latin typeface="Bierstadt" panose="020B00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6BA205-7179-CCD5-77F8-736EF6767196}"/>
              </a:ext>
            </a:extLst>
          </p:cNvPr>
          <p:cNvCxnSpPr>
            <a:cxnSpLocks/>
          </p:cNvCxnSpPr>
          <p:nvPr/>
        </p:nvCxnSpPr>
        <p:spPr>
          <a:xfrm>
            <a:off x="2072629" y="6299964"/>
            <a:ext cx="5185772" cy="0"/>
          </a:xfrm>
          <a:prstGeom prst="straightConnector1">
            <a:avLst/>
          </a:prstGeom>
          <a:ln w="38100">
            <a:solidFill>
              <a:srgbClr val="4057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2EF8CA-0D27-AC84-0CA3-32BC9F5158ED}"/>
              </a:ext>
            </a:extLst>
          </p:cNvPr>
          <p:cNvCxnSpPr>
            <a:cxnSpLocks/>
          </p:cNvCxnSpPr>
          <p:nvPr/>
        </p:nvCxnSpPr>
        <p:spPr>
          <a:xfrm flipV="1">
            <a:off x="1102926" y="2529885"/>
            <a:ext cx="0" cy="3048000"/>
          </a:xfrm>
          <a:prstGeom prst="straightConnector1">
            <a:avLst/>
          </a:prstGeom>
          <a:ln w="38100">
            <a:solidFill>
              <a:srgbClr val="4057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F1BB01-0B4A-00A4-2D7B-17BDFE16774C}"/>
              </a:ext>
            </a:extLst>
          </p:cNvPr>
          <p:cNvSpPr txBox="1"/>
          <p:nvPr/>
        </p:nvSpPr>
        <p:spPr>
          <a:xfrm rot="16200000">
            <a:off x="-470795" y="4079384"/>
            <a:ext cx="24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latin typeface="Bierstadt" panose="020B0004020202020204" pitchFamily="34" charset="0"/>
              </a:rPr>
              <a:t>AUTHORITY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D0B19-88D4-0DC6-0F1D-B9F174517436}"/>
              </a:ext>
            </a:extLst>
          </p:cNvPr>
          <p:cNvSpPr txBox="1"/>
          <p:nvPr/>
        </p:nvSpPr>
        <p:spPr>
          <a:xfrm>
            <a:off x="3424342" y="6333608"/>
            <a:ext cx="27782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NZ" sz="2800" b="1" dirty="0">
                <a:latin typeface="Bierstadt" panose="020B0004020202020204" pitchFamily="34" charset="0"/>
              </a:rPr>
              <a:t>VULNERABILITY</a:t>
            </a:r>
            <a:endParaRPr lang="en-NZ" sz="2400" b="1" dirty="0">
              <a:latin typeface="Bierstadt" panose="020B00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436D21-96D6-FF71-A585-CB856DFDA4A7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685091" y="1998066"/>
            <a:ext cx="0" cy="4130276"/>
          </a:xfrm>
          <a:prstGeom prst="line">
            <a:avLst/>
          </a:prstGeom>
          <a:ln w="28575">
            <a:solidFill>
              <a:srgbClr val="4057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2FDC07-57C3-3F03-0707-7173F603F1E9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1308526" y="4063204"/>
            <a:ext cx="6753131" cy="0"/>
          </a:xfrm>
          <a:prstGeom prst="line">
            <a:avLst/>
          </a:prstGeom>
          <a:ln w="28575">
            <a:solidFill>
              <a:srgbClr val="4057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67836-F24F-6D6F-812D-BFF7FA5FFD82}"/>
              </a:ext>
            </a:extLst>
          </p:cNvPr>
          <p:cNvSpPr/>
          <p:nvPr/>
        </p:nvSpPr>
        <p:spPr>
          <a:xfrm>
            <a:off x="1308526" y="1979428"/>
            <a:ext cx="6753130" cy="4148913"/>
          </a:xfrm>
          <a:prstGeom prst="rect">
            <a:avLst/>
          </a:prstGeom>
          <a:noFill/>
          <a:ln w="28575">
            <a:solidFill>
              <a:srgbClr val="4057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  <a:latin typeface="Bierstadt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88A5E-39C5-770A-25C9-EFCDB80F1199}"/>
              </a:ext>
            </a:extLst>
          </p:cNvPr>
          <p:cNvSpPr txBox="1"/>
          <p:nvPr/>
        </p:nvSpPr>
        <p:spPr>
          <a:xfrm>
            <a:off x="2274001" y="3770077"/>
            <a:ext cx="15199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0" dirty="0">
                <a:solidFill>
                  <a:srgbClr val="F26522"/>
                </a:solidFill>
                <a:latin typeface="Bierstadt" panose="020B0004020202020204" pitchFamily="34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AA6AC6-77AD-0F50-EFA9-71CE9FBC4412}"/>
              </a:ext>
            </a:extLst>
          </p:cNvPr>
          <p:cNvSpPr txBox="1"/>
          <p:nvPr/>
        </p:nvSpPr>
        <p:spPr>
          <a:xfrm>
            <a:off x="5610250" y="3770076"/>
            <a:ext cx="15199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0" dirty="0">
                <a:solidFill>
                  <a:srgbClr val="F26522"/>
                </a:solidFill>
                <a:latin typeface="Bierstadt" panose="020B0004020202020204" pitchFamily="34" charset="0"/>
              </a:rPr>
              <a:t>X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5B691D8-4CCA-4E33-C943-627745449989}"/>
              </a:ext>
            </a:extLst>
          </p:cNvPr>
          <p:cNvSpPr/>
          <p:nvPr/>
        </p:nvSpPr>
        <p:spPr>
          <a:xfrm>
            <a:off x="8267255" y="1884220"/>
            <a:ext cx="2048942" cy="1333271"/>
          </a:xfrm>
          <a:prstGeom prst="wedgeEllipseCallout">
            <a:avLst>
              <a:gd name="adj1" fmla="val 14732"/>
              <a:gd name="adj2" fmla="val 7016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tx1"/>
                </a:solidFill>
              </a:rPr>
              <a:t>Simon, son of John, do you love me?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FB60E4-816E-E1D1-D43B-6E0F73B618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808" y="3486778"/>
            <a:ext cx="3390162" cy="2538138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1182DA14-AFF4-5BEB-6EA7-1C78391398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69C9784-75EE-9E73-5CD6-0856D94BBBE2}"/>
              </a:ext>
            </a:extLst>
          </p:cNvPr>
          <p:cNvSpPr txBox="1"/>
          <p:nvPr/>
        </p:nvSpPr>
        <p:spPr>
          <a:xfrm>
            <a:off x="545341" y="645556"/>
            <a:ext cx="78325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The Upside-Down Kingdom</a:t>
            </a:r>
            <a:br>
              <a:rPr lang="en-AU" sz="3200" b="1" cap="none" dirty="0">
                <a:solidFill>
                  <a:srgbClr val="F26522"/>
                </a:solidFill>
                <a:latin typeface="+mj-lt"/>
              </a:rPr>
            </a:br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Three cultures and the Iceberg Model</a:t>
            </a:r>
            <a:endParaRPr lang="en-NZ" sz="3200" b="1" dirty="0">
              <a:solidFill>
                <a:srgbClr val="F2652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E54E4-D58F-CB15-2D55-5B0D029C9A44}"/>
              </a:ext>
            </a:extLst>
          </p:cNvPr>
          <p:cNvSpPr txBox="1"/>
          <p:nvPr/>
        </p:nvSpPr>
        <p:spPr>
          <a:xfrm>
            <a:off x="545341" y="2496079"/>
            <a:ext cx="3130366" cy="3416320"/>
          </a:xfrm>
          <a:custGeom>
            <a:avLst/>
            <a:gdLst>
              <a:gd name="connsiteX0" fmla="*/ 0 w 3130366"/>
              <a:gd name="connsiteY0" fmla="*/ 0 h 3416320"/>
              <a:gd name="connsiteX1" fmla="*/ 521728 w 3130366"/>
              <a:gd name="connsiteY1" fmla="*/ 0 h 3416320"/>
              <a:gd name="connsiteX2" fmla="*/ 1106063 w 3130366"/>
              <a:gd name="connsiteY2" fmla="*/ 0 h 3416320"/>
              <a:gd name="connsiteX3" fmla="*/ 1596487 w 3130366"/>
              <a:gd name="connsiteY3" fmla="*/ 0 h 3416320"/>
              <a:gd name="connsiteX4" fmla="*/ 2086911 w 3130366"/>
              <a:gd name="connsiteY4" fmla="*/ 0 h 3416320"/>
              <a:gd name="connsiteX5" fmla="*/ 2608638 w 3130366"/>
              <a:gd name="connsiteY5" fmla="*/ 0 h 3416320"/>
              <a:gd name="connsiteX6" fmla="*/ 3130366 w 3130366"/>
              <a:gd name="connsiteY6" fmla="*/ 0 h 3416320"/>
              <a:gd name="connsiteX7" fmla="*/ 3130366 w 3130366"/>
              <a:gd name="connsiteY7" fmla="*/ 637713 h 3416320"/>
              <a:gd name="connsiteX8" fmla="*/ 3130366 w 3130366"/>
              <a:gd name="connsiteY8" fmla="*/ 1172937 h 3416320"/>
              <a:gd name="connsiteX9" fmla="*/ 3130366 w 3130366"/>
              <a:gd name="connsiteY9" fmla="*/ 1810650 h 3416320"/>
              <a:gd name="connsiteX10" fmla="*/ 3130366 w 3130366"/>
              <a:gd name="connsiteY10" fmla="*/ 2311710 h 3416320"/>
              <a:gd name="connsiteX11" fmla="*/ 3130366 w 3130366"/>
              <a:gd name="connsiteY11" fmla="*/ 2881097 h 3416320"/>
              <a:gd name="connsiteX12" fmla="*/ 3130366 w 3130366"/>
              <a:gd name="connsiteY12" fmla="*/ 3416320 h 3416320"/>
              <a:gd name="connsiteX13" fmla="*/ 2702549 w 3130366"/>
              <a:gd name="connsiteY13" fmla="*/ 3416320 h 3416320"/>
              <a:gd name="connsiteX14" fmla="*/ 2118214 w 3130366"/>
              <a:gd name="connsiteY14" fmla="*/ 3416320 h 3416320"/>
              <a:gd name="connsiteX15" fmla="*/ 1690398 w 3130366"/>
              <a:gd name="connsiteY15" fmla="*/ 3416320 h 3416320"/>
              <a:gd name="connsiteX16" fmla="*/ 1231277 w 3130366"/>
              <a:gd name="connsiteY16" fmla="*/ 3416320 h 3416320"/>
              <a:gd name="connsiteX17" fmla="*/ 709550 w 3130366"/>
              <a:gd name="connsiteY17" fmla="*/ 3416320 h 3416320"/>
              <a:gd name="connsiteX18" fmla="*/ 0 w 3130366"/>
              <a:gd name="connsiteY18" fmla="*/ 3416320 h 3416320"/>
              <a:gd name="connsiteX19" fmla="*/ 0 w 3130366"/>
              <a:gd name="connsiteY19" fmla="*/ 2881097 h 3416320"/>
              <a:gd name="connsiteX20" fmla="*/ 0 w 3130366"/>
              <a:gd name="connsiteY20" fmla="*/ 2277547 h 3416320"/>
              <a:gd name="connsiteX21" fmla="*/ 0 w 3130366"/>
              <a:gd name="connsiteY21" fmla="*/ 1776486 h 3416320"/>
              <a:gd name="connsiteX22" fmla="*/ 0 w 3130366"/>
              <a:gd name="connsiteY22" fmla="*/ 1275426 h 3416320"/>
              <a:gd name="connsiteX23" fmla="*/ 0 w 3130366"/>
              <a:gd name="connsiteY23" fmla="*/ 637713 h 3416320"/>
              <a:gd name="connsiteX24" fmla="*/ 0 w 3130366"/>
              <a:gd name="connsiteY24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30366" h="3416320" extrusionOk="0">
                <a:moveTo>
                  <a:pt x="0" y="0"/>
                </a:moveTo>
                <a:cubicBezTo>
                  <a:pt x="153593" y="-42557"/>
                  <a:pt x="390449" y="35259"/>
                  <a:pt x="521728" y="0"/>
                </a:cubicBezTo>
                <a:cubicBezTo>
                  <a:pt x="653007" y="-35259"/>
                  <a:pt x="898514" y="23483"/>
                  <a:pt x="1106063" y="0"/>
                </a:cubicBezTo>
                <a:cubicBezTo>
                  <a:pt x="1313612" y="-23483"/>
                  <a:pt x="1479284" y="20590"/>
                  <a:pt x="1596487" y="0"/>
                </a:cubicBezTo>
                <a:cubicBezTo>
                  <a:pt x="1713690" y="-20590"/>
                  <a:pt x="1964321" y="11563"/>
                  <a:pt x="2086911" y="0"/>
                </a:cubicBezTo>
                <a:cubicBezTo>
                  <a:pt x="2209501" y="-11563"/>
                  <a:pt x="2498662" y="1626"/>
                  <a:pt x="2608638" y="0"/>
                </a:cubicBezTo>
                <a:cubicBezTo>
                  <a:pt x="2718614" y="-1626"/>
                  <a:pt x="2911282" y="14254"/>
                  <a:pt x="3130366" y="0"/>
                </a:cubicBezTo>
                <a:cubicBezTo>
                  <a:pt x="3195192" y="315737"/>
                  <a:pt x="3076043" y="482017"/>
                  <a:pt x="3130366" y="637713"/>
                </a:cubicBezTo>
                <a:cubicBezTo>
                  <a:pt x="3184689" y="793409"/>
                  <a:pt x="3129322" y="908303"/>
                  <a:pt x="3130366" y="1172937"/>
                </a:cubicBezTo>
                <a:cubicBezTo>
                  <a:pt x="3131410" y="1437571"/>
                  <a:pt x="3127013" y="1494476"/>
                  <a:pt x="3130366" y="1810650"/>
                </a:cubicBezTo>
                <a:cubicBezTo>
                  <a:pt x="3133719" y="2126824"/>
                  <a:pt x="3123712" y="2066507"/>
                  <a:pt x="3130366" y="2311710"/>
                </a:cubicBezTo>
                <a:cubicBezTo>
                  <a:pt x="3137020" y="2556913"/>
                  <a:pt x="3122143" y="2677448"/>
                  <a:pt x="3130366" y="2881097"/>
                </a:cubicBezTo>
                <a:cubicBezTo>
                  <a:pt x="3138589" y="3084746"/>
                  <a:pt x="3108651" y="3149833"/>
                  <a:pt x="3130366" y="3416320"/>
                </a:cubicBezTo>
                <a:cubicBezTo>
                  <a:pt x="2947638" y="3444355"/>
                  <a:pt x="2825735" y="3376149"/>
                  <a:pt x="2702549" y="3416320"/>
                </a:cubicBezTo>
                <a:cubicBezTo>
                  <a:pt x="2579363" y="3456491"/>
                  <a:pt x="2409395" y="3396183"/>
                  <a:pt x="2118214" y="3416320"/>
                </a:cubicBezTo>
                <a:cubicBezTo>
                  <a:pt x="1827034" y="3436457"/>
                  <a:pt x="1838987" y="3397337"/>
                  <a:pt x="1690398" y="3416320"/>
                </a:cubicBezTo>
                <a:cubicBezTo>
                  <a:pt x="1541809" y="3435303"/>
                  <a:pt x="1361875" y="3375524"/>
                  <a:pt x="1231277" y="3416320"/>
                </a:cubicBezTo>
                <a:cubicBezTo>
                  <a:pt x="1100679" y="3457116"/>
                  <a:pt x="924093" y="3368996"/>
                  <a:pt x="709550" y="3416320"/>
                </a:cubicBezTo>
                <a:cubicBezTo>
                  <a:pt x="495007" y="3463644"/>
                  <a:pt x="349552" y="3392714"/>
                  <a:pt x="0" y="3416320"/>
                </a:cubicBezTo>
                <a:cubicBezTo>
                  <a:pt x="-1907" y="3247968"/>
                  <a:pt x="22129" y="3016970"/>
                  <a:pt x="0" y="2881097"/>
                </a:cubicBezTo>
                <a:cubicBezTo>
                  <a:pt x="-22129" y="2745224"/>
                  <a:pt x="29575" y="2516272"/>
                  <a:pt x="0" y="2277547"/>
                </a:cubicBezTo>
                <a:cubicBezTo>
                  <a:pt x="-29575" y="2038822"/>
                  <a:pt x="47736" y="1998572"/>
                  <a:pt x="0" y="1776486"/>
                </a:cubicBezTo>
                <a:cubicBezTo>
                  <a:pt x="-47736" y="1554400"/>
                  <a:pt x="54080" y="1449002"/>
                  <a:pt x="0" y="1275426"/>
                </a:cubicBezTo>
                <a:cubicBezTo>
                  <a:pt x="-54080" y="1101850"/>
                  <a:pt x="16458" y="865291"/>
                  <a:pt x="0" y="637713"/>
                </a:cubicBezTo>
                <a:cubicBezTo>
                  <a:pt x="-16458" y="410135"/>
                  <a:pt x="60983" y="14717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405764"/>
            </a:solidFill>
            <a:extLst>
              <a:ext uri="{C807C97D-BFC1-408E-A445-0C87EB9F89A2}">
                <ask:lineSketchStyleProps xmlns:ask="http://schemas.microsoft.com/office/drawing/2018/sketchyshapes" sd="42387636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effectLst/>
                <a:latin typeface="Bierstadt" panose="020B0004020202020204" pitchFamily="34" charset="0"/>
              </a:rPr>
              <a:t>Three cultures:</a:t>
            </a:r>
            <a:br>
              <a:rPr lang="en-US" sz="3600" b="1" i="0" dirty="0">
                <a:effectLst/>
                <a:latin typeface="Bierstadt" panose="020B0004020202020204" pitchFamily="34" charset="0"/>
              </a:rPr>
            </a:br>
            <a:endParaRPr lang="en-US" sz="3600" dirty="0">
              <a:latin typeface="Bierstadt" panose="020B0004020202020204" pitchFamily="34" charset="0"/>
            </a:endParaRPr>
          </a:p>
          <a:p>
            <a:pPr algn="ctr"/>
            <a:r>
              <a:rPr lang="en-US" sz="3600" b="0" i="0" dirty="0">
                <a:effectLst/>
                <a:latin typeface="Bierstadt" panose="020B0004020202020204" pitchFamily="34" charset="0"/>
              </a:rPr>
              <a:t>Christian</a:t>
            </a:r>
            <a:br>
              <a:rPr lang="en-US" sz="3600" b="0" i="0" dirty="0">
                <a:effectLst/>
                <a:latin typeface="Bierstadt" panose="020B0004020202020204" pitchFamily="34" charset="0"/>
              </a:rPr>
            </a:br>
            <a:r>
              <a:rPr lang="en-US" sz="3600" dirty="0">
                <a:latin typeface="Bierstadt" panose="020B0004020202020204" pitchFamily="34" charset="0"/>
              </a:rPr>
              <a:t>Ours</a:t>
            </a:r>
            <a:br>
              <a:rPr lang="en-US" sz="3600" dirty="0">
                <a:latin typeface="Bierstadt" panose="020B0004020202020204" pitchFamily="34" charset="0"/>
              </a:rPr>
            </a:br>
            <a:r>
              <a:rPr lang="en-US" sz="3600" dirty="0">
                <a:latin typeface="Bierstadt" panose="020B0004020202020204" pitchFamily="34" charset="0"/>
              </a:rPr>
              <a:t>Theirs</a:t>
            </a:r>
            <a:endParaRPr lang="en-NZ" sz="3600" dirty="0">
              <a:latin typeface="Bierstadt" panose="020B00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8728E36-97D9-BA5A-370D-2433A616AA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8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391" y="1792242"/>
            <a:ext cx="6738575" cy="4473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0682" y="1909904"/>
            <a:ext cx="32559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>
                <a:solidFill>
                  <a:schemeClr val="bg1"/>
                </a:solidFill>
              </a:rPr>
              <a:t>Behaviours </a:t>
            </a:r>
          </a:p>
          <a:p>
            <a:pPr algn="ctr"/>
            <a:r>
              <a:rPr lang="en-NZ" dirty="0">
                <a:solidFill>
                  <a:schemeClr val="bg1"/>
                </a:solidFill>
                <a:highlight>
                  <a:srgbClr val="F26522"/>
                </a:highlight>
              </a:rPr>
              <a:t>Visible</a:t>
            </a:r>
            <a:endParaRPr lang="en-NZ" sz="2000" dirty="0">
              <a:solidFill>
                <a:schemeClr val="bg1"/>
              </a:solidFill>
              <a:highlight>
                <a:srgbClr val="F26522"/>
              </a:highligh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6541" y="2976179"/>
            <a:ext cx="32559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>
                <a:solidFill>
                  <a:schemeClr val="bg1"/>
                </a:solidFill>
              </a:rPr>
              <a:t>Personal Values and Attitudes</a:t>
            </a:r>
          </a:p>
          <a:p>
            <a:pPr algn="ctr"/>
            <a:r>
              <a:rPr lang="en-NZ" dirty="0">
                <a:solidFill>
                  <a:schemeClr val="bg1"/>
                </a:solidFill>
                <a:highlight>
                  <a:srgbClr val="F26522"/>
                </a:highlight>
              </a:rPr>
              <a:t>Less visible </a:t>
            </a:r>
            <a:br>
              <a:rPr lang="en-NZ" dirty="0">
                <a:solidFill>
                  <a:schemeClr val="bg1"/>
                </a:solidFill>
                <a:highlight>
                  <a:srgbClr val="F26522"/>
                </a:highlight>
              </a:rPr>
            </a:br>
            <a:endParaRPr lang="en-NZ" dirty="0">
              <a:solidFill>
                <a:schemeClr val="bg1"/>
              </a:solidFill>
              <a:highlight>
                <a:srgbClr val="F26522"/>
              </a:highligh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6541" y="4312213"/>
            <a:ext cx="32559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>
                <a:solidFill>
                  <a:schemeClr val="bg1"/>
                </a:solidFill>
              </a:rPr>
              <a:t>Cultural Values and Assumptions</a:t>
            </a:r>
          </a:p>
          <a:p>
            <a:pPr algn="ctr"/>
            <a:r>
              <a:rPr lang="en-NZ" dirty="0">
                <a:solidFill>
                  <a:schemeClr val="bg1"/>
                </a:solidFill>
                <a:highlight>
                  <a:srgbClr val="F26522"/>
                </a:highlight>
              </a:rPr>
              <a:t>Not visible at all, rarely questioned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247184" y="4093598"/>
            <a:ext cx="67018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167409" y="2923766"/>
            <a:ext cx="6811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9C9784-75EE-9E73-5CD6-0856D94BBBE2}"/>
              </a:ext>
            </a:extLst>
          </p:cNvPr>
          <p:cNvSpPr txBox="1"/>
          <p:nvPr/>
        </p:nvSpPr>
        <p:spPr>
          <a:xfrm>
            <a:off x="545341" y="645556"/>
            <a:ext cx="78325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The Upside-Down Kingdom</a:t>
            </a:r>
            <a:br>
              <a:rPr lang="en-AU" sz="3200" b="1" cap="none" dirty="0">
                <a:solidFill>
                  <a:srgbClr val="F26522"/>
                </a:solidFill>
                <a:latin typeface="+mj-lt"/>
              </a:rPr>
            </a:br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Three cultures and the Iceberg Model</a:t>
            </a:r>
            <a:endParaRPr lang="en-NZ" sz="3200" b="1" dirty="0">
              <a:solidFill>
                <a:srgbClr val="F26522"/>
              </a:solidFill>
              <a:latin typeface="+mj-lt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8728E36-97D9-BA5A-370D-2433A616AA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806DC-D54B-C96D-9411-2B75C621F081}"/>
              </a:ext>
            </a:extLst>
          </p:cNvPr>
          <p:cNvSpPr txBox="1"/>
          <p:nvPr/>
        </p:nvSpPr>
        <p:spPr>
          <a:xfrm>
            <a:off x="545341" y="2496079"/>
            <a:ext cx="3130366" cy="3416320"/>
          </a:xfrm>
          <a:custGeom>
            <a:avLst/>
            <a:gdLst>
              <a:gd name="connsiteX0" fmla="*/ 0 w 3130366"/>
              <a:gd name="connsiteY0" fmla="*/ 0 h 3416320"/>
              <a:gd name="connsiteX1" fmla="*/ 521728 w 3130366"/>
              <a:gd name="connsiteY1" fmla="*/ 0 h 3416320"/>
              <a:gd name="connsiteX2" fmla="*/ 1106063 w 3130366"/>
              <a:gd name="connsiteY2" fmla="*/ 0 h 3416320"/>
              <a:gd name="connsiteX3" fmla="*/ 1596487 w 3130366"/>
              <a:gd name="connsiteY3" fmla="*/ 0 h 3416320"/>
              <a:gd name="connsiteX4" fmla="*/ 2086911 w 3130366"/>
              <a:gd name="connsiteY4" fmla="*/ 0 h 3416320"/>
              <a:gd name="connsiteX5" fmla="*/ 2608638 w 3130366"/>
              <a:gd name="connsiteY5" fmla="*/ 0 h 3416320"/>
              <a:gd name="connsiteX6" fmla="*/ 3130366 w 3130366"/>
              <a:gd name="connsiteY6" fmla="*/ 0 h 3416320"/>
              <a:gd name="connsiteX7" fmla="*/ 3130366 w 3130366"/>
              <a:gd name="connsiteY7" fmla="*/ 637713 h 3416320"/>
              <a:gd name="connsiteX8" fmla="*/ 3130366 w 3130366"/>
              <a:gd name="connsiteY8" fmla="*/ 1172937 h 3416320"/>
              <a:gd name="connsiteX9" fmla="*/ 3130366 w 3130366"/>
              <a:gd name="connsiteY9" fmla="*/ 1810650 h 3416320"/>
              <a:gd name="connsiteX10" fmla="*/ 3130366 w 3130366"/>
              <a:gd name="connsiteY10" fmla="*/ 2311710 h 3416320"/>
              <a:gd name="connsiteX11" fmla="*/ 3130366 w 3130366"/>
              <a:gd name="connsiteY11" fmla="*/ 2881097 h 3416320"/>
              <a:gd name="connsiteX12" fmla="*/ 3130366 w 3130366"/>
              <a:gd name="connsiteY12" fmla="*/ 3416320 h 3416320"/>
              <a:gd name="connsiteX13" fmla="*/ 2702549 w 3130366"/>
              <a:gd name="connsiteY13" fmla="*/ 3416320 h 3416320"/>
              <a:gd name="connsiteX14" fmla="*/ 2118214 w 3130366"/>
              <a:gd name="connsiteY14" fmla="*/ 3416320 h 3416320"/>
              <a:gd name="connsiteX15" fmla="*/ 1690398 w 3130366"/>
              <a:gd name="connsiteY15" fmla="*/ 3416320 h 3416320"/>
              <a:gd name="connsiteX16" fmla="*/ 1231277 w 3130366"/>
              <a:gd name="connsiteY16" fmla="*/ 3416320 h 3416320"/>
              <a:gd name="connsiteX17" fmla="*/ 709550 w 3130366"/>
              <a:gd name="connsiteY17" fmla="*/ 3416320 h 3416320"/>
              <a:gd name="connsiteX18" fmla="*/ 0 w 3130366"/>
              <a:gd name="connsiteY18" fmla="*/ 3416320 h 3416320"/>
              <a:gd name="connsiteX19" fmla="*/ 0 w 3130366"/>
              <a:gd name="connsiteY19" fmla="*/ 2881097 h 3416320"/>
              <a:gd name="connsiteX20" fmla="*/ 0 w 3130366"/>
              <a:gd name="connsiteY20" fmla="*/ 2277547 h 3416320"/>
              <a:gd name="connsiteX21" fmla="*/ 0 w 3130366"/>
              <a:gd name="connsiteY21" fmla="*/ 1776486 h 3416320"/>
              <a:gd name="connsiteX22" fmla="*/ 0 w 3130366"/>
              <a:gd name="connsiteY22" fmla="*/ 1275426 h 3416320"/>
              <a:gd name="connsiteX23" fmla="*/ 0 w 3130366"/>
              <a:gd name="connsiteY23" fmla="*/ 637713 h 3416320"/>
              <a:gd name="connsiteX24" fmla="*/ 0 w 3130366"/>
              <a:gd name="connsiteY24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30366" h="3416320" extrusionOk="0">
                <a:moveTo>
                  <a:pt x="0" y="0"/>
                </a:moveTo>
                <a:cubicBezTo>
                  <a:pt x="153593" y="-42557"/>
                  <a:pt x="390449" y="35259"/>
                  <a:pt x="521728" y="0"/>
                </a:cubicBezTo>
                <a:cubicBezTo>
                  <a:pt x="653007" y="-35259"/>
                  <a:pt x="898514" y="23483"/>
                  <a:pt x="1106063" y="0"/>
                </a:cubicBezTo>
                <a:cubicBezTo>
                  <a:pt x="1313612" y="-23483"/>
                  <a:pt x="1479284" y="20590"/>
                  <a:pt x="1596487" y="0"/>
                </a:cubicBezTo>
                <a:cubicBezTo>
                  <a:pt x="1713690" y="-20590"/>
                  <a:pt x="1964321" y="11563"/>
                  <a:pt x="2086911" y="0"/>
                </a:cubicBezTo>
                <a:cubicBezTo>
                  <a:pt x="2209501" y="-11563"/>
                  <a:pt x="2498662" y="1626"/>
                  <a:pt x="2608638" y="0"/>
                </a:cubicBezTo>
                <a:cubicBezTo>
                  <a:pt x="2718614" y="-1626"/>
                  <a:pt x="2911282" y="14254"/>
                  <a:pt x="3130366" y="0"/>
                </a:cubicBezTo>
                <a:cubicBezTo>
                  <a:pt x="3195192" y="315737"/>
                  <a:pt x="3076043" y="482017"/>
                  <a:pt x="3130366" y="637713"/>
                </a:cubicBezTo>
                <a:cubicBezTo>
                  <a:pt x="3184689" y="793409"/>
                  <a:pt x="3129322" y="908303"/>
                  <a:pt x="3130366" y="1172937"/>
                </a:cubicBezTo>
                <a:cubicBezTo>
                  <a:pt x="3131410" y="1437571"/>
                  <a:pt x="3127013" y="1494476"/>
                  <a:pt x="3130366" y="1810650"/>
                </a:cubicBezTo>
                <a:cubicBezTo>
                  <a:pt x="3133719" y="2126824"/>
                  <a:pt x="3123712" y="2066507"/>
                  <a:pt x="3130366" y="2311710"/>
                </a:cubicBezTo>
                <a:cubicBezTo>
                  <a:pt x="3137020" y="2556913"/>
                  <a:pt x="3122143" y="2677448"/>
                  <a:pt x="3130366" y="2881097"/>
                </a:cubicBezTo>
                <a:cubicBezTo>
                  <a:pt x="3138589" y="3084746"/>
                  <a:pt x="3108651" y="3149833"/>
                  <a:pt x="3130366" y="3416320"/>
                </a:cubicBezTo>
                <a:cubicBezTo>
                  <a:pt x="2947638" y="3444355"/>
                  <a:pt x="2825735" y="3376149"/>
                  <a:pt x="2702549" y="3416320"/>
                </a:cubicBezTo>
                <a:cubicBezTo>
                  <a:pt x="2579363" y="3456491"/>
                  <a:pt x="2409395" y="3396183"/>
                  <a:pt x="2118214" y="3416320"/>
                </a:cubicBezTo>
                <a:cubicBezTo>
                  <a:pt x="1827034" y="3436457"/>
                  <a:pt x="1838987" y="3397337"/>
                  <a:pt x="1690398" y="3416320"/>
                </a:cubicBezTo>
                <a:cubicBezTo>
                  <a:pt x="1541809" y="3435303"/>
                  <a:pt x="1361875" y="3375524"/>
                  <a:pt x="1231277" y="3416320"/>
                </a:cubicBezTo>
                <a:cubicBezTo>
                  <a:pt x="1100679" y="3457116"/>
                  <a:pt x="924093" y="3368996"/>
                  <a:pt x="709550" y="3416320"/>
                </a:cubicBezTo>
                <a:cubicBezTo>
                  <a:pt x="495007" y="3463644"/>
                  <a:pt x="349552" y="3392714"/>
                  <a:pt x="0" y="3416320"/>
                </a:cubicBezTo>
                <a:cubicBezTo>
                  <a:pt x="-1907" y="3247968"/>
                  <a:pt x="22129" y="3016970"/>
                  <a:pt x="0" y="2881097"/>
                </a:cubicBezTo>
                <a:cubicBezTo>
                  <a:pt x="-22129" y="2745224"/>
                  <a:pt x="29575" y="2516272"/>
                  <a:pt x="0" y="2277547"/>
                </a:cubicBezTo>
                <a:cubicBezTo>
                  <a:pt x="-29575" y="2038822"/>
                  <a:pt x="47736" y="1998572"/>
                  <a:pt x="0" y="1776486"/>
                </a:cubicBezTo>
                <a:cubicBezTo>
                  <a:pt x="-47736" y="1554400"/>
                  <a:pt x="54080" y="1449002"/>
                  <a:pt x="0" y="1275426"/>
                </a:cubicBezTo>
                <a:cubicBezTo>
                  <a:pt x="-54080" y="1101850"/>
                  <a:pt x="16458" y="865291"/>
                  <a:pt x="0" y="637713"/>
                </a:cubicBezTo>
                <a:cubicBezTo>
                  <a:pt x="-16458" y="410135"/>
                  <a:pt x="60983" y="14717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405764"/>
            </a:solidFill>
            <a:extLst>
              <a:ext uri="{C807C97D-BFC1-408E-A445-0C87EB9F89A2}">
                <ask:lineSketchStyleProps xmlns:ask="http://schemas.microsoft.com/office/drawing/2018/sketchyshapes" sd="42387636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effectLst/>
                <a:latin typeface="Bierstadt" panose="020B0004020202020204" pitchFamily="34" charset="0"/>
              </a:rPr>
              <a:t>Three cultures:</a:t>
            </a:r>
            <a:br>
              <a:rPr lang="en-US" sz="3600" b="1" i="0" dirty="0">
                <a:effectLst/>
                <a:latin typeface="Bierstadt" panose="020B0004020202020204" pitchFamily="34" charset="0"/>
              </a:rPr>
            </a:br>
            <a:endParaRPr lang="en-US" sz="3600" dirty="0">
              <a:latin typeface="Bierstadt" panose="020B0004020202020204" pitchFamily="34" charset="0"/>
            </a:endParaRPr>
          </a:p>
          <a:p>
            <a:pPr algn="ctr"/>
            <a:r>
              <a:rPr lang="en-US" sz="3600" b="0" i="0" dirty="0">
                <a:effectLst/>
                <a:latin typeface="Bierstadt" panose="020B0004020202020204" pitchFamily="34" charset="0"/>
              </a:rPr>
              <a:t>Christian</a:t>
            </a:r>
            <a:br>
              <a:rPr lang="en-US" sz="3600" b="0" i="0" dirty="0">
                <a:effectLst/>
                <a:latin typeface="Bierstadt" panose="020B0004020202020204" pitchFamily="34" charset="0"/>
              </a:rPr>
            </a:br>
            <a:r>
              <a:rPr lang="en-US" sz="3600" dirty="0">
                <a:latin typeface="Bierstadt" panose="020B0004020202020204" pitchFamily="34" charset="0"/>
              </a:rPr>
              <a:t>Ours</a:t>
            </a:r>
            <a:br>
              <a:rPr lang="en-US" sz="3600" dirty="0">
                <a:latin typeface="Bierstadt" panose="020B0004020202020204" pitchFamily="34" charset="0"/>
              </a:rPr>
            </a:br>
            <a:r>
              <a:rPr lang="en-US" sz="3600" dirty="0">
                <a:latin typeface="Bierstadt" panose="020B0004020202020204" pitchFamily="34" charset="0"/>
              </a:rPr>
              <a:t>Theirs</a:t>
            </a:r>
            <a:endParaRPr lang="en-NZ" sz="3600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19432"/>
            <a:ext cx="11029616" cy="1264788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</a:rPr>
            </a:br>
            <a:r>
              <a:rPr lang="en-AU" sz="3600" b="1" cap="none" dirty="0">
                <a:solidFill>
                  <a:srgbClr val="F26522"/>
                </a:solidFill>
              </a:rPr>
              <a:t>The Servant Missionary – </a:t>
            </a:r>
            <a:r>
              <a:rPr lang="en-AU" sz="3600" i="1" cap="none" dirty="0">
                <a:solidFill>
                  <a:srgbClr val="F26522"/>
                </a:solidFill>
              </a:rPr>
              <a:t>in a different culture 1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234BC8A-27BD-3524-96C0-3BA763C96A4D}"/>
              </a:ext>
            </a:extLst>
          </p:cNvPr>
          <p:cNvSpPr txBox="1">
            <a:spLocks/>
          </p:cNvSpPr>
          <p:nvPr/>
        </p:nvSpPr>
        <p:spPr>
          <a:xfrm>
            <a:off x="741404" y="2084541"/>
            <a:ext cx="10869405" cy="2082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Missionaries in Africa…</a:t>
            </a:r>
          </a:p>
          <a:p>
            <a:pPr marL="0" indent="0">
              <a:buNone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features of African Culture:</a:t>
            </a:r>
          </a:p>
          <a:p>
            <a:pPr marL="457200" indent="-457200">
              <a:buAutoNum type="arabicPeriod"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Community: It is the community that believes, not just the individual.</a:t>
            </a:r>
          </a:p>
          <a:p>
            <a:pPr marL="457200" indent="-457200">
              <a:buAutoNum type="arabicPeriod"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Time: Africans look to the past for meaning, not to the future. </a:t>
            </a:r>
          </a:p>
          <a:p>
            <a:pPr marL="0" indent="0">
              <a:buNone/>
            </a:pPr>
            <a:endParaRPr lang="en-AU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400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F7A3B-CFFC-749F-A28F-815F60A0DA12}"/>
              </a:ext>
            </a:extLst>
          </p:cNvPr>
          <p:cNvSpPr txBox="1"/>
          <p:nvPr/>
        </p:nvSpPr>
        <p:spPr>
          <a:xfrm>
            <a:off x="741404" y="4606379"/>
            <a:ext cx="8031893" cy="1446550"/>
          </a:xfrm>
          <a:custGeom>
            <a:avLst/>
            <a:gdLst>
              <a:gd name="connsiteX0" fmla="*/ 0 w 8031893"/>
              <a:gd name="connsiteY0" fmla="*/ 0 h 1446550"/>
              <a:gd name="connsiteX1" fmla="*/ 654026 w 8031893"/>
              <a:gd name="connsiteY1" fmla="*/ 0 h 1446550"/>
              <a:gd name="connsiteX2" fmla="*/ 1067094 w 8031893"/>
              <a:gd name="connsiteY2" fmla="*/ 0 h 1446550"/>
              <a:gd name="connsiteX3" fmla="*/ 1480163 w 8031893"/>
              <a:gd name="connsiteY3" fmla="*/ 0 h 1446550"/>
              <a:gd name="connsiteX4" fmla="*/ 2214508 w 8031893"/>
              <a:gd name="connsiteY4" fmla="*/ 0 h 1446550"/>
              <a:gd name="connsiteX5" fmla="*/ 2788214 w 8031893"/>
              <a:gd name="connsiteY5" fmla="*/ 0 h 1446550"/>
              <a:gd name="connsiteX6" fmla="*/ 3281602 w 8031893"/>
              <a:gd name="connsiteY6" fmla="*/ 0 h 1446550"/>
              <a:gd name="connsiteX7" fmla="*/ 3774990 w 8031893"/>
              <a:gd name="connsiteY7" fmla="*/ 0 h 1446550"/>
              <a:gd name="connsiteX8" fmla="*/ 4509334 w 8031893"/>
              <a:gd name="connsiteY8" fmla="*/ 0 h 1446550"/>
              <a:gd name="connsiteX9" fmla="*/ 5083041 w 8031893"/>
              <a:gd name="connsiteY9" fmla="*/ 0 h 1446550"/>
              <a:gd name="connsiteX10" fmla="*/ 5576429 w 8031893"/>
              <a:gd name="connsiteY10" fmla="*/ 0 h 1446550"/>
              <a:gd name="connsiteX11" fmla="*/ 5909178 w 8031893"/>
              <a:gd name="connsiteY11" fmla="*/ 0 h 1446550"/>
              <a:gd name="connsiteX12" fmla="*/ 6402566 w 8031893"/>
              <a:gd name="connsiteY12" fmla="*/ 0 h 1446550"/>
              <a:gd name="connsiteX13" fmla="*/ 7136911 w 8031893"/>
              <a:gd name="connsiteY13" fmla="*/ 0 h 1446550"/>
              <a:gd name="connsiteX14" fmla="*/ 8031893 w 8031893"/>
              <a:gd name="connsiteY14" fmla="*/ 0 h 1446550"/>
              <a:gd name="connsiteX15" fmla="*/ 8031893 w 8031893"/>
              <a:gd name="connsiteY15" fmla="*/ 438787 h 1446550"/>
              <a:gd name="connsiteX16" fmla="*/ 8031893 w 8031893"/>
              <a:gd name="connsiteY16" fmla="*/ 949901 h 1446550"/>
              <a:gd name="connsiteX17" fmla="*/ 8031893 w 8031893"/>
              <a:gd name="connsiteY17" fmla="*/ 1446550 h 1446550"/>
              <a:gd name="connsiteX18" fmla="*/ 7538505 w 8031893"/>
              <a:gd name="connsiteY18" fmla="*/ 1446550 h 1446550"/>
              <a:gd name="connsiteX19" fmla="*/ 7205755 w 8031893"/>
              <a:gd name="connsiteY19" fmla="*/ 1446550 h 1446550"/>
              <a:gd name="connsiteX20" fmla="*/ 6873006 w 8031893"/>
              <a:gd name="connsiteY20" fmla="*/ 1446550 h 1446550"/>
              <a:gd name="connsiteX21" fmla="*/ 6540256 w 8031893"/>
              <a:gd name="connsiteY21" fmla="*/ 1446550 h 1446550"/>
              <a:gd name="connsiteX22" fmla="*/ 6127187 w 8031893"/>
              <a:gd name="connsiteY22" fmla="*/ 1446550 h 1446550"/>
              <a:gd name="connsiteX23" fmla="*/ 5392842 w 8031893"/>
              <a:gd name="connsiteY23" fmla="*/ 1446550 h 1446550"/>
              <a:gd name="connsiteX24" fmla="*/ 4819136 w 8031893"/>
              <a:gd name="connsiteY24" fmla="*/ 1446550 h 1446550"/>
              <a:gd name="connsiteX25" fmla="*/ 4165110 w 8031893"/>
              <a:gd name="connsiteY25" fmla="*/ 1446550 h 1446550"/>
              <a:gd name="connsiteX26" fmla="*/ 3752041 w 8031893"/>
              <a:gd name="connsiteY26" fmla="*/ 1446550 h 1446550"/>
              <a:gd name="connsiteX27" fmla="*/ 3419292 w 8031893"/>
              <a:gd name="connsiteY27" fmla="*/ 1446550 h 1446550"/>
              <a:gd name="connsiteX28" fmla="*/ 2845585 w 8031893"/>
              <a:gd name="connsiteY28" fmla="*/ 1446550 h 1446550"/>
              <a:gd name="connsiteX29" fmla="*/ 2512835 w 8031893"/>
              <a:gd name="connsiteY29" fmla="*/ 1446550 h 1446550"/>
              <a:gd name="connsiteX30" fmla="*/ 1858810 w 8031893"/>
              <a:gd name="connsiteY30" fmla="*/ 1446550 h 1446550"/>
              <a:gd name="connsiteX31" fmla="*/ 1526060 w 8031893"/>
              <a:gd name="connsiteY31" fmla="*/ 1446550 h 1446550"/>
              <a:gd name="connsiteX32" fmla="*/ 952353 w 8031893"/>
              <a:gd name="connsiteY32" fmla="*/ 1446550 h 1446550"/>
              <a:gd name="connsiteX33" fmla="*/ 0 w 8031893"/>
              <a:gd name="connsiteY33" fmla="*/ 1446550 h 1446550"/>
              <a:gd name="connsiteX34" fmla="*/ 0 w 8031893"/>
              <a:gd name="connsiteY34" fmla="*/ 993298 h 1446550"/>
              <a:gd name="connsiteX35" fmla="*/ 0 w 8031893"/>
              <a:gd name="connsiteY35" fmla="*/ 554511 h 1446550"/>
              <a:gd name="connsiteX36" fmla="*/ 0 w 8031893"/>
              <a:gd name="connsiteY36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031893" h="1446550" fill="none" extrusionOk="0">
                <a:moveTo>
                  <a:pt x="0" y="0"/>
                </a:moveTo>
                <a:cubicBezTo>
                  <a:pt x="246996" y="-1776"/>
                  <a:pt x="461497" y="8194"/>
                  <a:pt x="654026" y="0"/>
                </a:cubicBezTo>
                <a:cubicBezTo>
                  <a:pt x="846555" y="-8194"/>
                  <a:pt x="920850" y="44033"/>
                  <a:pt x="1067094" y="0"/>
                </a:cubicBezTo>
                <a:cubicBezTo>
                  <a:pt x="1213338" y="-44033"/>
                  <a:pt x="1395553" y="18162"/>
                  <a:pt x="1480163" y="0"/>
                </a:cubicBezTo>
                <a:cubicBezTo>
                  <a:pt x="1564773" y="-18162"/>
                  <a:pt x="1926877" y="61041"/>
                  <a:pt x="2214508" y="0"/>
                </a:cubicBezTo>
                <a:cubicBezTo>
                  <a:pt x="2502140" y="-61041"/>
                  <a:pt x="2546316" y="42849"/>
                  <a:pt x="2788214" y="0"/>
                </a:cubicBezTo>
                <a:cubicBezTo>
                  <a:pt x="3030112" y="-42849"/>
                  <a:pt x="3119437" y="10948"/>
                  <a:pt x="3281602" y="0"/>
                </a:cubicBezTo>
                <a:cubicBezTo>
                  <a:pt x="3443767" y="-10948"/>
                  <a:pt x="3533244" y="19489"/>
                  <a:pt x="3774990" y="0"/>
                </a:cubicBezTo>
                <a:cubicBezTo>
                  <a:pt x="4016736" y="-19489"/>
                  <a:pt x="4198840" y="10605"/>
                  <a:pt x="4509334" y="0"/>
                </a:cubicBezTo>
                <a:cubicBezTo>
                  <a:pt x="4819828" y="-10605"/>
                  <a:pt x="4907605" y="29954"/>
                  <a:pt x="5083041" y="0"/>
                </a:cubicBezTo>
                <a:cubicBezTo>
                  <a:pt x="5258477" y="-29954"/>
                  <a:pt x="5357982" y="23723"/>
                  <a:pt x="5576429" y="0"/>
                </a:cubicBezTo>
                <a:cubicBezTo>
                  <a:pt x="5794876" y="-23723"/>
                  <a:pt x="5829902" y="17342"/>
                  <a:pt x="5909178" y="0"/>
                </a:cubicBezTo>
                <a:cubicBezTo>
                  <a:pt x="5988454" y="-17342"/>
                  <a:pt x="6164017" y="4986"/>
                  <a:pt x="6402566" y="0"/>
                </a:cubicBezTo>
                <a:cubicBezTo>
                  <a:pt x="6641115" y="-4986"/>
                  <a:pt x="6852322" y="30263"/>
                  <a:pt x="7136911" y="0"/>
                </a:cubicBezTo>
                <a:cubicBezTo>
                  <a:pt x="7421501" y="-30263"/>
                  <a:pt x="7720214" y="5311"/>
                  <a:pt x="8031893" y="0"/>
                </a:cubicBezTo>
                <a:cubicBezTo>
                  <a:pt x="8067534" y="128004"/>
                  <a:pt x="8022279" y="277802"/>
                  <a:pt x="8031893" y="438787"/>
                </a:cubicBezTo>
                <a:cubicBezTo>
                  <a:pt x="8041507" y="599772"/>
                  <a:pt x="7995769" y="725601"/>
                  <a:pt x="8031893" y="949901"/>
                </a:cubicBezTo>
                <a:cubicBezTo>
                  <a:pt x="8068017" y="1174201"/>
                  <a:pt x="8007740" y="1256566"/>
                  <a:pt x="8031893" y="1446550"/>
                </a:cubicBezTo>
                <a:cubicBezTo>
                  <a:pt x="7862028" y="1451144"/>
                  <a:pt x="7670395" y="1399734"/>
                  <a:pt x="7538505" y="1446550"/>
                </a:cubicBezTo>
                <a:cubicBezTo>
                  <a:pt x="7406615" y="1493366"/>
                  <a:pt x="7361105" y="1413437"/>
                  <a:pt x="7205755" y="1446550"/>
                </a:cubicBezTo>
                <a:cubicBezTo>
                  <a:pt x="7050405" y="1479663"/>
                  <a:pt x="7000861" y="1436756"/>
                  <a:pt x="6873006" y="1446550"/>
                </a:cubicBezTo>
                <a:cubicBezTo>
                  <a:pt x="6745151" y="1456344"/>
                  <a:pt x="6669533" y="1409048"/>
                  <a:pt x="6540256" y="1446550"/>
                </a:cubicBezTo>
                <a:cubicBezTo>
                  <a:pt x="6410979" y="1484052"/>
                  <a:pt x="6261905" y="1411589"/>
                  <a:pt x="6127187" y="1446550"/>
                </a:cubicBezTo>
                <a:cubicBezTo>
                  <a:pt x="5992469" y="1481511"/>
                  <a:pt x="5675419" y="1433190"/>
                  <a:pt x="5392842" y="1446550"/>
                </a:cubicBezTo>
                <a:cubicBezTo>
                  <a:pt x="5110266" y="1459910"/>
                  <a:pt x="5063806" y="1391998"/>
                  <a:pt x="4819136" y="1446550"/>
                </a:cubicBezTo>
                <a:cubicBezTo>
                  <a:pt x="4574466" y="1501102"/>
                  <a:pt x="4455409" y="1401017"/>
                  <a:pt x="4165110" y="1446550"/>
                </a:cubicBezTo>
                <a:cubicBezTo>
                  <a:pt x="3874811" y="1492083"/>
                  <a:pt x="3908425" y="1408340"/>
                  <a:pt x="3752041" y="1446550"/>
                </a:cubicBezTo>
                <a:cubicBezTo>
                  <a:pt x="3595657" y="1484760"/>
                  <a:pt x="3514073" y="1434657"/>
                  <a:pt x="3419292" y="1446550"/>
                </a:cubicBezTo>
                <a:cubicBezTo>
                  <a:pt x="3324511" y="1458443"/>
                  <a:pt x="3068291" y="1441645"/>
                  <a:pt x="2845585" y="1446550"/>
                </a:cubicBezTo>
                <a:cubicBezTo>
                  <a:pt x="2622879" y="1451455"/>
                  <a:pt x="2619120" y="1434059"/>
                  <a:pt x="2512835" y="1446550"/>
                </a:cubicBezTo>
                <a:cubicBezTo>
                  <a:pt x="2406550" y="1459041"/>
                  <a:pt x="2185532" y="1384451"/>
                  <a:pt x="1858810" y="1446550"/>
                </a:cubicBezTo>
                <a:cubicBezTo>
                  <a:pt x="1532088" y="1508649"/>
                  <a:pt x="1595946" y="1418496"/>
                  <a:pt x="1526060" y="1446550"/>
                </a:cubicBezTo>
                <a:cubicBezTo>
                  <a:pt x="1456174" y="1474604"/>
                  <a:pt x="1235693" y="1377902"/>
                  <a:pt x="952353" y="1446550"/>
                </a:cubicBezTo>
                <a:cubicBezTo>
                  <a:pt x="669013" y="1515198"/>
                  <a:pt x="471215" y="1361742"/>
                  <a:pt x="0" y="1446550"/>
                </a:cubicBezTo>
                <a:cubicBezTo>
                  <a:pt x="-8471" y="1275536"/>
                  <a:pt x="35603" y="1143610"/>
                  <a:pt x="0" y="993298"/>
                </a:cubicBezTo>
                <a:cubicBezTo>
                  <a:pt x="-35603" y="842986"/>
                  <a:pt x="45886" y="745542"/>
                  <a:pt x="0" y="554511"/>
                </a:cubicBezTo>
                <a:cubicBezTo>
                  <a:pt x="-45886" y="363480"/>
                  <a:pt x="23911" y="226372"/>
                  <a:pt x="0" y="0"/>
                </a:cubicBezTo>
                <a:close/>
              </a:path>
              <a:path w="8031893" h="1446550" stroke="0" extrusionOk="0">
                <a:moveTo>
                  <a:pt x="0" y="0"/>
                </a:moveTo>
                <a:cubicBezTo>
                  <a:pt x="241506" y="-40544"/>
                  <a:pt x="419820" y="53018"/>
                  <a:pt x="654026" y="0"/>
                </a:cubicBezTo>
                <a:cubicBezTo>
                  <a:pt x="888232" y="-53018"/>
                  <a:pt x="1088560" y="1542"/>
                  <a:pt x="1388370" y="0"/>
                </a:cubicBezTo>
                <a:cubicBezTo>
                  <a:pt x="1688180" y="-1542"/>
                  <a:pt x="1834826" y="40192"/>
                  <a:pt x="1962077" y="0"/>
                </a:cubicBezTo>
                <a:cubicBezTo>
                  <a:pt x="2089328" y="-40192"/>
                  <a:pt x="2252642" y="48125"/>
                  <a:pt x="2375146" y="0"/>
                </a:cubicBezTo>
                <a:cubicBezTo>
                  <a:pt x="2497650" y="-48125"/>
                  <a:pt x="2641097" y="38523"/>
                  <a:pt x="2788214" y="0"/>
                </a:cubicBezTo>
                <a:cubicBezTo>
                  <a:pt x="2935331" y="-38523"/>
                  <a:pt x="3110350" y="5751"/>
                  <a:pt x="3361921" y="0"/>
                </a:cubicBezTo>
                <a:cubicBezTo>
                  <a:pt x="3613492" y="-5751"/>
                  <a:pt x="3659256" y="67528"/>
                  <a:pt x="3935628" y="0"/>
                </a:cubicBezTo>
                <a:cubicBezTo>
                  <a:pt x="4212000" y="-67528"/>
                  <a:pt x="4256545" y="22"/>
                  <a:pt x="4429015" y="0"/>
                </a:cubicBezTo>
                <a:cubicBezTo>
                  <a:pt x="4601485" y="-22"/>
                  <a:pt x="4907711" y="50852"/>
                  <a:pt x="5163360" y="0"/>
                </a:cubicBezTo>
                <a:cubicBezTo>
                  <a:pt x="5419009" y="-50852"/>
                  <a:pt x="5553724" y="38138"/>
                  <a:pt x="5656747" y="0"/>
                </a:cubicBezTo>
                <a:cubicBezTo>
                  <a:pt x="5759770" y="-38138"/>
                  <a:pt x="6127674" y="70735"/>
                  <a:pt x="6391092" y="0"/>
                </a:cubicBezTo>
                <a:cubicBezTo>
                  <a:pt x="6654510" y="-70735"/>
                  <a:pt x="6721468" y="63240"/>
                  <a:pt x="7045118" y="0"/>
                </a:cubicBezTo>
                <a:cubicBezTo>
                  <a:pt x="7368768" y="-63240"/>
                  <a:pt x="7632285" y="35316"/>
                  <a:pt x="8031893" y="0"/>
                </a:cubicBezTo>
                <a:cubicBezTo>
                  <a:pt x="8088105" y="172298"/>
                  <a:pt x="7981689" y="360320"/>
                  <a:pt x="8031893" y="482183"/>
                </a:cubicBezTo>
                <a:cubicBezTo>
                  <a:pt x="8082097" y="604046"/>
                  <a:pt x="7992827" y="824035"/>
                  <a:pt x="8031893" y="993298"/>
                </a:cubicBezTo>
                <a:cubicBezTo>
                  <a:pt x="8070959" y="1162561"/>
                  <a:pt x="7989083" y="1244861"/>
                  <a:pt x="8031893" y="1446550"/>
                </a:cubicBezTo>
                <a:cubicBezTo>
                  <a:pt x="7821169" y="1476375"/>
                  <a:pt x="7760403" y="1426308"/>
                  <a:pt x="7538505" y="1446550"/>
                </a:cubicBezTo>
                <a:cubicBezTo>
                  <a:pt x="7316607" y="1466792"/>
                  <a:pt x="7189745" y="1436120"/>
                  <a:pt x="6884480" y="1446550"/>
                </a:cubicBezTo>
                <a:cubicBezTo>
                  <a:pt x="6579216" y="1456980"/>
                  <a:pt x="6604261" y="1393546"/>
                  <a:pt x="6391092" y="1446550"/>
                </a:cubicBezTo>
                <a:cubicBezTo>
                  <a:pt x="6177923" y="1499554"/>
                  <a:pt x="6142665" y="1417873"/>
                  <a:pt x="5978023" y="1446550"/>
                </a:cubicBezTo>
                <a:cubicBezTo>
                  <a:pt x="5813381" y="1475227"/>
                  <a:pt x="5663434" y="1436958"/>
                  <a:pt x="5564954" y="1446550"/>
                </a:cubicBezTo>
                <a:cubicBezTo>
                  <a:pt x="5466474" y="1456142"/>
                  <a:pt x="5099794" y="1361706"/>
                  <a:pt x="4830610" y="1446550"/>
                </a:cubicBezTo>
                <a:cubicBezTo>
                  <a:pt x="4561426" y="1531394"/>
                  <a:pt x="4444547" y="1404684"/>
                  <a:pt x="4096265" y="1446550"/>
                </a:cubicBezTo>
                <a:cubicBezTo>
                  <a:pt x="3747983" y="1488416"/>
                  <a:pt x="3785480" y="1413178"/>
                  <a:pt x="3683197" y="1446550"/>
                </a:cubicBezTo>
                <a:cubicBezTo>
                  <a:pt x="3580914" y="1479922"/>
                  <a:pt x="3493252" y="1430706"/>
                  <a:pt x="3350447" y="1446550"/>
                </a:cubicBezTo>
                <a:cubicBezTo>
                  <a:pt x="3207642" y="1462394"/>
                  <a:pt x="2894910" y="1406143"/>
                  <a:pt x="2616102" y="1446550"/>
                </a:cubicBezTo>
                <a:cubicBezTo>
                  <a:pt x="2337294" y="1486957"/>
                  <a:pt x="2320346" y="1379822"/>
                  <a:pt x="2042396" y="1446550"/>
                </a:cubicBezTo>
                <a:cubicBezTo>
                  <a:pt x="1764446" y="1513278"/>
                  <a:pt x="1564402" y="1410151"/>
                  <a:pt x="1308051" y="1446550"/>
                </a:cubicBezTo>
                <a:cubicBezTo>
                  <a:pt x="1051700" y="1482949"/>
                  <a:pt x="996531" y="1440986"/>
                  <a:pt x="894982" y="1446550"/>
                </a:cubicBezTo>
                <a:cubicBezTo>
                  <a:pt x="793433" y="1452114"/>
                  <a:pt x="281572" y="1430748"/>
                  <a:pt x="0" y="1446550"/>
                </a:cubicBezTo>
                <a:cubicBezTo>
                  <a:pt x="-44051" y="1327446"/>
                  <a:pt x="8603" y="1117399"/>
                  <a:pt x="0" y="993298"/>
                </a:cubicBezTo>
                <a:cubicBezTo>
                  <a:pt x="-8603" y="869197"/>
                  <a:pt x="11963" y="759345"/>
                  <a:pt x="0" y="525580"/>
                </a:cubicBezTo>
                <a:cubicBezTo>
                  <a:pt x="-11963" y="291815"/>
                  <a:pt x="40855" y="14494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241844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Choose one. </a:t>
            </a:r>
          </a:p>
          <a:p>
            <a:r>
              <a:rPr lang="en-AU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you didn’t know this, how might you do mission?</a:t>
            </a:r>
          </a:p>
          <a:p>
            <a:r>
              <a:rPr lang="en-AU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you did know this, how might you do mission?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D27C3EB-B263-9F62-FABB-153210E16DB8}"/>
              </a:ext>
            </a:extLst>
          </p:cNvPr>
          <p:cNvSpPr txBox="1">
            <a:spLocks/>
          </p:cNvSpPr>
          <p:nvPr/>
        </p:nvSpPr>
        <p:spPr>
          <a:xfrm>
            <a:off x="9144000" y="4367161"/>
            <a:ext cx="2589950" cy="18029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32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</a:t>
            </a:r>
          </a:p>
          <a:p>
            <a:pPr marL="0" indent="0" algn="ctr">
              <a:buNone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as last 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D1C60-30C8-DD96-9259-51B3FFB7BEB3}"/>
              </a:ext>
            </a:extLst>
          </p:cNvPr>
          <p:cNvSpPr/>
          <p:nvPr/>
        </p:nvSpPr>
        <p:spPr>
          <a:xfrm>
            <a:off x="9143999" y="4598913"/>
            <a:ext cx="2728912" cy="1571236"/>
          </a:xfrm>
          <a:custGeom>
            <a:avLst/>
            <a:gdLst>
              <a:gd name="connsiteX0" fmla="*/ 0 w 2728912"/>
              <a:gd name="connsiteY0" fmla="*/ 0 h 1571236"/>
              <a:gd name="connsiteX1" fmla="*/ 654939 w 2728912"/>
              <a:gd name="connsiteY1" fmla="*/ 0 h 1571236"/>
              <a:gd name="connsiteX2" fmla="*/ 1255300 w 2728912"/>
              <a:gd name="connsiteY2" fmla="*/ 0 h 1571236"/>
              <a:gd name="connsiteX3" fmla="*/ 1992106 w 2728912"/>
              <a:gd name="connsiteY3" fmla="*/ 0 h 1571236"/>
              <a:gd name="connsiteX4" fmla="*/ 2728912 w 2728912"/>
              <a:gd name="connsiteY4" fmla="*/ 0 h 1571236"/>
              <a:gd name="connsiteX5" fmla="*/ 2728912 w 2728912"/>
              <a:gd name="connsiteY5" fmla="*/ 508033 h 1571236"/>
              <a:gd name="connsiteX6" fmla="*/ 2728912 w 2728912"/>
              <a:gd name="connsiteY6" fmla="*/ 1000354 h 1571236"/>
              <a:gd name="connsiteX7" fmla="*/ 2728912 w 2728912"/>
              <a:gd name="connsiteY7" fmla="*/ 1571236 h 1571236"/>
              <a:gd name="connsiteX8" fmla="*/ 2046684 w 2728912"/>
              <a:gd name="connsiteY8" fmla="*/ 1571236 h 1571236"/>
              <a:gd name="connsiteX9" fmla="*/ 1446323 w 2728912"/>
              <a:gd name="connsiteY9" fmla="*/ 1571236 h 1571236"/>
              <a:gd name="connsiteX10" fmla="*/ 764095 w 2728912"/>
              <a:gd name="connsiteY10" fmla="*/ 1571236 h 1571236"/>
              <a:gd name="connsiteX11" fmla="*/ 0 w 2728912"/>
              <a:gd name="connsiteY11" fmla="*/ 1571236 h 1571236"/>
              <a:gd name="connsiteX12" fmla="*/ 0 w 2728912"/>
              <a:gd name="connsiteY12" fmla="*/ 1063203 h 1571236"/>
              <a:gd name="connsiteX13" fmla="*/ 0 w 2728912"/>
              <a:gd name="connsiteY13" fmla="*/ 555170 h 1571236"/>
              <a:gd name="connsiteX14" fmla="*/ 0 w 2728912"/>
              <a:gd name="connsiteY14" fmla="*/ 0 h 157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28912" h="1571236" extrusionOk="0">
                <a:moveTo>
                  <a:pt x="0" y="0"/>
                </a:moveTo>
                <a:cubicBezTo>
                  <a:pt x="214488" y="-15822"/>
                  <a:pt x="441964" y="-5354"/>
                  <a:pt x="654939" y="0"/>
                </a:cubicBezTo>
                <a:cubicBezTo>
                  <a:pt x="867914" y="5354"/>
                  <a:pt x="1096292" y="-12390"/>
                  <a:pt x="1255300" y="0"/>
                </a:cubicBezTo>
                <a:cubicBezTo>
                  <a:pt x="1414308" y="12390"/>
                  <a:pt x="1838756" y="16255"/>
                  <a:pt x="1992106" y="0"/>
                </a:cubicBezTo>
                <a:cubicBezTo>
                  <a:pt x="2145456" y="-16255"/>
                  <a:pt x="2370524" y="-30714"/>
                  <a:pt x="2728912" y="0"/>
                </a:cubicBezTo>
                <a:cubicBezTo>
                  <a:pt x="2742268" y="173686"/>
                  <a:pt x="2714483" y="278058"/>
                  <a:pt x="2728912" y="508033"/>
                </a:cubicBezTo>
                <a:cubicBezTo>
                  <a:pt x="2743341" y="738008"/>
                  <a:pt x="2723355" y="756519"/>
                  <a:pt x="2728912" y="1000354"/>
                </a:cubicBezTo>
                <a:cubicBezTo>
                  <a:pt x="2734469" y="1244189"/>
                  <a:pt x="2753929" y="1290671"/>
                  <a:pt x="2728912" y="1571236"/>
                </a:cubicBezTo>
                <a:cubicBezTo>
                  <a:pt x="2432477" y="1600055"/>
                  <a:pt x="2249912" y="1583336"/>
                  <a:pt x="2046684" y="1571236"/>
                </a:cubicBezTo>
                <a:cubicBezTo>
                  <a:pt x="1843456" y="1559136"/>
                  <a:pt x="1713905" y="1545854"/>
                  <a:pt x="1446323" y="1571236"/>
                </a:cubicBezTo>
                <a:cubicBezTo>
                  <a:pt x="1178741" y="1596618"/>
                  <a:pt x="968770" y="1583237"/>
                  <a:pt x="764095" y="1571236"/>
                </a:cubicBezTo>
                <a:cubicBezTo>
                  <a:pt x="559420" y="1559235"/>
                  <a:pt x="376434" y="1546103"/>
                  <a:pt x="0" y="1571236"/>
                </a:cubicBezTo>
                <a:cubicBezTo>
                  <a:pt x="-19134" y="1338144"/>
                  <a:pt x="-8515" y="1215114"/>
                  <a:pt x="0" y="1063203"/>
                </a:cubicBezTo>
                <a:cubicBezTo>
                  <a:pt x="8515" y="911292"/>
                  <a:pt x="-5009" y="769898"/>
                  <a:pt x="0" y="555170"/>
                </a:cubicBezTo>
                <a:cubicBezTo>
                  <a:pt x="5009" y="340442"/>
                  <a:pt x="-21559" y="231286"/>
                  <a:pt x="0" y="0"/>
                </a:cubicBezTo>
                <a:close/>
              </a:path>
            </a:pathLst>
          </a:custGeom>
          <a:noFill/>
          <a:ln w="63500" cap="sq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BCD117D-BAAF-A402-3DF2-54745F24FD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975" y="358926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4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19432"/>
            <a:ext cx="11029616" cy="1264788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</a:rPr>
            </a:br>
            <a:r>
              <a:rPr lang="en-AU" sz="3600" b="1" cap="none" dirty="0">
                <a:solidFill>
                  <a:srgbClr val="F26522"/>
                </a:solidFill>
              </a:rPr>
              <a:t>The Servant Missionary </a:t>
            </a:r>
            <a:r>
              <a:rPr lang="en-AU" sz="3600" i="1" cap="none" dirty="0">
                <a:solidFill>
                  <a:srgbClr val="F26522"/>
                </a:solidFill>
              </a:rPr>
              <a:t>– in a different culture 2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234BC8A-27BD-3524-96C0-3BA763C96A4D}"/>
              </a:ext>
            </a:extLst>
          </p:cNvPr>
          <p:cNvSpPr txBox="1">
            <a:spLocks/>
          </p:cNvSpPr>
          <p:nvPr/>
        </p:nvSpPr>
        <p:spPr>
          <a:xfrm>
            <a:off x="432620" y="1884220"/>
            <a:ext cx="11178190" cy="4973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E0F59B6-FD7C-C972-7B4B-362F626DED19}"/>
              </a:ext>
            </a:extLst>
          </p:cNvPr>
          <p:cNvSpPr txBox="1">
            <a:spLocks/>
          </p:cNvSpPr>
          <p:nvPr/>
        </p:nvSpPr>
        <p:spPr>
          <a:xfrm>
            <a:off x="729764" y="2058453"/>
            <a:ext cx="10881045" cy="178449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Missionaries (in general)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“Missionaries saw themselves as helping lower civilizations rise to become more civilized like them. The missionary calling was confused with the civilizing effort of Western nations.”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F26522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Jesus' mission was to make people like Jesus; </a:t>
            </a:r>
            <a:br>
              <a:rPr lang="en-US" sz="2400" b="1" i="1" dirty="0">
                <a:solidFill>
                  <a:srgbClr val="F26522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F26522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civilizing meant to make people like us.</a:t>
            </a:r>
            <a:endParaRPr lang="en-US" sz="2400" dirty="0">
              <a:solidFill>
                <a:schemeClr val="tx1"/>
              </a:solidFill>
              <a:latin typeface="Bierstadt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“You have given your goods to feed the poor. </a:t>
            </a:r>
            <a:br>
              <a:rPr lang="en-US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have given your bodies to be burned. </a:t>
            </a:r>
            <a:br>
              <a:rPr lang="en-US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also ask for love. Give us FRIENDS.” </a:t>
            </a:r>
          </a:p>
          <a:p>
            <a:pPr marL="0" indent="0">
              <a:buNone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</a:t>
            </a:r>
            <a:b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</a:t>
            </a:r>
            <a:r>
              <a:rPr lang="en-AU" sz="2400" dirty="0" err="1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Ermias</a:t>
            </a: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Mamo – In: </a:t>
            </a:r>
            <a:r>
              <a:rPr lang="en-AU" sz="2400" i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Maturing Church</a:t>
            </a:r>
            <a:endParaRPr lang="en-AU" sz="2400" dirty="0"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sz="2400" dirty="0"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400" dirty="0"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3AE7EA9-8B00-EC15-4EA4-F236291CBF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332" y="358926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69C9784-75EE-9E73-5CD6-0856D94BBBE2}"/>
              </a:ext>
            </a:extLst>
          </p:cNvPr>
          <p:cNvSpPr txBox="1"/>
          <p:nvPr/>
        </p:nvSpPr>
        <p:spPr>
          <a:xfrm>
            <a:off x="545341" y="645556"/>
            <a:ext cx="6851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The Upside-Down Kingdom</a:t>
            </a:r>
            <a:br>
              <a:rPr lang="en-AU" sz="3200" b="1" cap="none" dirty="0">
                <a:solidFill>
                  <a:srgbClr val="F26522"/>
                </a:solidFill>
                <a:latin typeface="+mj-lt"/>
              </a:rPr>
            </a:br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Culture </a:t>
            </a:r>
            <a:r>
              <a:rPr lang="en-AU" sz="3200" i="1" cap="none" dirty="0">
                <a:solidFill>
                  <a:srgbClr val="F26522"/>
                </a:solidFill>
                <a:latin typeface="+mj-lt"/>
              </a:rPr>
              <a:t>– clashes and challenges</a:t>
            </a:r>
            <a:endParaRPr lang="en-NZ" sz="3200" i="1" dirty="0">
              <a:solidFill>
                <a:srgbClr val="F26522"/>
              </a:solidFill>
              <a:latin typeface="+mj-lt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9BA42E6-3AAB-B638-E2C4-D61F4A5F5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550" y="1982710"/>
            <a:ext cx="10312143" cy="4454304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b="0" i="0" dirty="0">
                <a:solidFill>
                  <a:schemeClr val="tx1"/>
                </a:solidFill>
                <a:effectLst/>
                <a:latin typeface="Bierstadt" panose="020B0004020202020204" pitchFamily="34" charset="0"/>
              </a:rPr>
              <a:t>From a friend serving in South Asia…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Bierstadt" panose="020B0004020202020204" pitchFamily="34" charset="0"/>
              </a:rPr>
              <a:t>“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Bierstadt" panose="020B0004020202020204" pitchFamily="34" charset="0"/>
              </a:rPr>
              <a:t>We were discussing cultural challenges to using a coaching approach in our South Asia context. This is very much a servant leadership approach – but… </a:t>
            </a:r>
            <a:br>
              <a:rPr lang="en-US" sz="2400" b="0" i="0" dirty="0">
                <a:solidFill>
                  <a:schemeClr val="tx1"/>
                </a:solidFill>
                <a:effectLst/>
              </a:rPr>
            </a:br>
            <a:br>
              <a:rPr lang="en-US" sz="2400" b="1" i="0" dirty="0">
                <a:solidFill>
                  <a:schemeClr val="tx1"/>
                </a:solidFill>
                <a:effectLst/>
              </a:rPr>
            </a:br>
            <a:r>
              <a:rPr lang="en-US" sz="2400" b="1" dirty="0">
                <a:solidFill>
                  <a:srgbClr val="F26522"/>
                </a:solidFill>
              </a:rPr>
              <a:t>the servant leader values			the culture values</a:t>
            </a:r>
            <a:endParaRPr lang="en-US" sz="2400" b="1" i="0" dirty="0">
              <a:solidFill>
                <a:srgbClr val="F26522"/>
              </a:solidFill>
              <a:effectLst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b="0" i="0" dirty="0">
                <a:solidFill>
                  <a:schemeClr val="tx1"/>
                </a:solidFill>
                <a:effectLst/>
                <a:latin typeface="Bierstadt" panose="020B0004020202020204" pitchFamily="34" charset="0"/>
              </a:rPr>
              <a:t>listening 								talking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b="0" i="0" dirty="0">
                <a:solidFill>
                  <a:schemeClr val="tx1"/>
                </a:solidFill>
                <a:effectLst/>
                <a:latin typeface="Bierstadt" panose="020B0004020202020204" pitchFamily="34" charset="0"/>
              </a:rPr>
              <a:t>asking 								telling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b="0" i="0" dirty="0">
                <a:solidFill>
                  <a:schemeClr val="tx1"/>
                </a:solidFill>
                <a:effectLst/>
                <a:latin typeface="Bierstadt" panose="020B0004020202020204" pitchFamily="34" charset="0"/>
              </a:rPr>
              <a:t>drawing out others 					directing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b="0" i="0" dirty="0">
                <a:solidFill>
                  <a:schemeClr val="tx1"/>
                </a:solidFill>
                <a:effectLst/>
                <a:latin typeface="Bierstadt" panose="020B0004020202020204" pitchFamily="34" charset="0"/>
              </a:rPr>
              <a:t>developing people 					holding power”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br>
              <a:rPr lang="en-US" sz="2800" b="0" i="0" dirty="0">
                <a:solidFill>
                  <a:srgbClr val="405764"/>
                </a:solidFill>
                <a:effectLst/>
              </a:rPr>
            </a:br>
            <a:endParaRPr lang="en-AU" sz="2400" b="1" dirty="0">
              <a:solidFill>
                <a:srgbClr val="4057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09B888B-43FE-6B31-464B-3A00A9E8F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8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69C9784-75EE-9E73-5CD6-0856D94BBBE2}"/>
              </a:ext>
            </a:extLst>
          </p:cNvPr>
          <p:cNvSpPr txBox="1"/>
          <p:nvPr/>
        </p:nvSpPr>
        <p:spPr>
          <a:xfrm>
            <a:off x="545341" y="645556"/>
            <a:ext cx="6851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The Upside-Down Kingdom</a:t>
            </a:r>
            <a:br>
              <a:rPr lang="en-AU" sz="3200" b="1" cap="none" dirty="0">
                <a:solidFill>
                  <a:srgbClr val="F26522"/>
                </a:solidFill>
                <a:latin typeface="+mj-lt"/>
              </a:rPr>
            </a:br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Culture </a:t>
            </a:r>
            <a:r>
              <a:rPr lang="en-AU" sz="3200" i="1" cap="none" dirty="0">
                <a:solidFill>
                  <a:srgbClr val="F26522"/>
                </a:solidFill>
                <a:latin typeface="+mj-lt"/>
              </a:rPr>
              <a:t>– Myanmar observations</a:t>
            </a:r>
            <a:endParaRPr lang="en-NZ" sz="3200" i="1" dirty="0">
              <a:solidFill>
                <a:srgbClr val="F26522"/>
              </a:solidFill>
              <a:latin typeface="+mj-lt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4A17152-D588-F149-E795-F4C152DC8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551" y="1722775"/>
            <a:ext cx="11153230" cy="3961334"/>
          </a:xfrm>
        </p:spPr>
        <p:txBody>
          <a:bodyPr lIns="0" tIns="0" rIns="0" bIns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AU" sz="30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Christian churches sing hymns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Ah </a:t>
            </a:r>
            <a:r>
              <a:rPr lang="en-US" sz="3000" dirty="0" err="1">
                <a:solidFill>
                  <a:schemeClr val="tx1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na</a:t>
            </a:r>
            <a:r>
              <a:rPr lang="en-US" sz="3000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 deh</a:t>
            </a:r>
            <a:r>
              <a:rPr lang="en-NZ" sz="3000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 – </a:t>
            </a:r>
            <a:r>
              <a:rPr lang="en-US" sz="3000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“</a:t>
            </a:r>
            <a:r>
              <a:rPr lang="en-US" sz="3000" i="1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I can’t do it for you, but I also can’t tell you…”</a:t>
            </a:r>
            <a:endParaRPr lang="en-US" sz="3000" dirty="0">
              <a:solidFill>
                <a:schemeClr val="tx1"/>
              </a:solidFill>
              <a:effectLst/>
              <a:latin typeface="Bierstadt" panose="020B0004020202020204" pitchFamily="34" charset="0"/>
              <a:ea typeface="SimSun" panose="02010600030101010101" pitchFamily="2" charset="-122"/>
            </a:endParaRPr>
          </a:p>
          <a:p>
            <a:pPr>
              <a:buFont typeface="Wingdings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Took us about 2½ years to be ‘heard’</a:t>
            </a:r>
            <a:endParaRPr lang="en-AU" sz="3000" dirty="0">
              <a:solidFill>
                <a:schemeClr val="tx1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“</a:t>
            </a:r>
            <a:r>
              <a:rPr lang="en-US" sz="3000" i="1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I want to be a servant leader, but I can’t get anything done unless I’m a dictator leader</a:t>
            </a:r>
            <a:r>
              <a:rPr lang="en-US" sz="3000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” 							</a:t>
            </a:r>
            <a:r>
              <a:rPr lang="en-US" sz="2400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SimSun" panose="02010600030101010101" pitchFamily="2" charset="-122"/>
              </a:rPr>
              <a:t>(Quote from a Christian Leader)</a:t>
            </a:r>
            <a:endParaRPr lang="en-US" sz="3000" dirty="0">
              <a:solidFill>
                <a:schemeClr val="tx1"/>
              </a:solidFill>
              <a:effectLst/>
              <a:latin typeface="Bierstadt" panose="020B00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9F7173D-DFF7-6E75-2025-77C9EAEB8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52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69C9784-75EE-9E73-5CD6-0856D94BBBE2}"/>
              </a:ext>
            </a:extLst>
          </p:cNvPr>
          <p:cNvSpPr txBox="1"/>
          <p:nvPr/>
        </p:nvSpPr>
        <p:spPr>
          <a:xfrm>
            <a:off x="545341" y="645556"/>
            <a:ext cx="6851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The Upside-Down Kingdom</a:t>
            </a:r>
            <a:br>
              <a:rPr lang="en-AU" sz="3200" b="1" cap="none" dirty="0">
                <a:solidFill>
                  <a:srgbClr val="F26522"/>
                </a:solidFill>
                <a:latin typeface="+mj-lt"/>
              </a:rPr>
            </a:br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Influence</a:t>
            </a:r>
            <a:endParaRPr lang="en-NZ" sz="3200" b="1" dirty="0">
              <a:solidFill>
                <a:srgbClr val="F2652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2D7BB-454D-20A4-8331-28D613D0A63C}"/>
              </a:ext>
            </a:extLst>
          </p:cNvPr>
          <p:cNvSpPr txBox="1"/>
          <p:nvPr/>
        </p:nvSpPr>
        <p:spPr>
          <a:xfrm>
            <a:off x="3830082" y="1981675"/>
            <a:ext cx="454437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dirty="0">
                <a:effectLst/>
                <a:latin typeface="Bierstadt" panose="020B0004020202020204" pitchFamily="34" charset="0"/>
              </a:rPr>
              <a:t>what I say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400" dirty="0">
              <a:latin typeface="Bierstadt" panose="020B0004020202020204" pitchFamily="34" charset="0"/>
            </a:endParaRPr>
          </a:p>
          <a:p>
            <a:pPr algn="ctr"/>
            <a:br>
              <a:rPr lang="en-US" sz="4400" dirty="0">
                <a:latin typeface="Bierstadt" panose="020B0004020202020204" pitchFamily="34" charset="0"/>
              </a:rPr>
            </a:br>
            <a:r>
              <a:rPr lang="en-US" sz="4400" dirty="0">
                <a:latin typeface="Bierstadt" panose="020B0004020202020204" pitchFamily="34" charset="0"/>
              </a:rPr>
              <a:t>		</a:t>
            </a:r>
            <a:br>
              <a:rPr lang="en-US" sz="4400" dirty="0">
                <a:latin typeface="Bierstadt" panose="020B0004020202020204" pitchFamily="34" charset="0"/>
              </a:rPr>
            </a:br>
            <a:r>
              <a:rPr lang="en-US" sz="4400" dirty="0">
                <a:latin typeface="Bierstadt" panose="020B0004020202020204" pitchFamily="34" charset="0"/>
              </a:rPr>
              <a:t>what I do</a:t>
            </a:r>
          </a:p>
          <a:p>
            <a:endParaRPr lang="en-US" sz="4400" dirty="0">
              <a:latin typeface="Bierstadt" panose="020B00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AEC6B34-2AC8-7F3A-2981-4DFE12A543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23EEEE-7BF0-4404-85DE-BF85FBFCD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24" y="2224270"/>
            <a:ext cx="9598726" cy="2954080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NZ" sz="2400" dirty="0">
                <a:solidFill>
                  <a:schemeClr val="tx1"/>
                </a:solidFill>
                <a:latin typeface="Bierstadt" panose="020B0004020202020204" pitchFamily="34" charset="0"/>
              </a:rPr>
              <a:t>Humility and Love</a:t>
            </a:r>
          </a:p>
          <a:p>
            <a:pPr>
              <a:lnSpc>
                <a:spcPct val="120000"/>
              </a:lnSpc>
            </a:pPr>
            <a:r>
              <a:rPr lang="en-NZ" sz="2400" dirty="0">
                <a:solidFill>
                  <a:schemeClr val="tx1"/>
                </a:solidFill>
                <a:latin typeface="Bierstadt" panose="020B0004020202020204" pitchFamily="34" charset="0"/>
              </a:rPr>
              <a:t>Intimacy with and Faith in God</a:t>
            </a:r>
          </a:p>
          <a:p>
            <a:pPr>
              <a:lnSpc>
                <a:spcPct val="120000"/>
              </a:lnSpc>
            </a:pPr>
            <a:r>
              <a:rPr lang="en-NZ" sz="2400" dirty="0">
                <a:solidFill>
                  <a:schemeClr val="tx1"/>
                </a:solidFill>
                <a:latin typeface="Bierstadt" panose="020B0004020202020204" pitchFamily="34" charset="0"/>
              </a:rPr>
              <a:t>Acceptance of Diversity</a:t>
            </a:r>
          </a:p>
          <a:p>
            <a:pPr>
              <a:lnSpc>
                <a:spcPct val="120000"/>
              </a:lnSpc>
            </a:pPr>
            <a:r>
              <a:rPr lang="en-NZ" sz="2400" dirty="0">
                <a:solidFill>
                  <a:schemeClr val="tx1"/>
                </a:solidFill>
                <a:latin typeface="Bierstadt" panose="020B0004020202020204" pitchFamily="34" charset="0"/>
              </a:rPr>
              <a:t>Pursuit of Unity</a:t>
            </a:r>
          </a:p>
          <a:p>
            <a:pPr>
              <a:lnSpc>
                <a:spcPct val="120000"/>
              </a:lnSpc>
            </a:pPr>
            <a:r>
              <a:rPr lang="en-NZ" sz="2400" dirty="0">
                <a:solidFill>
                  <a:schemeClr val="tx1"/>
                </a:solidFill>
                <a:latin typeface="Bierstadt" panose="020B0004020202020204" pitchFamily="34" charset="0"/>
              </a:rPr>
              <a:t>Stewardship and Trustworthiness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7A2CC-9A97-4475-9F7A-F3E0FD2FF6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817" y="2124547"/>
            <a:ext cx="2644446" cy="39118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CD567E-BC75-2802-6117-65D56A32CA05}"/>
              </a:ext>
            </a:extLst>
          </p:cNvPr>
          <p:cNvSpPr txBox="1"/>
          <p:nvPr/>
        </p:nvSpPr>
        <p:spPr>
          <a:xfrm>
            <a:off x="486624" y="654610"/>
            <a:ext cx="108211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The Upside-Down Kingdom</a:t>
            </a:r>
            <a:br>
              <a:rPr lang="en-AU" sz="3200" b="1" cap="none" dirty="0">
                <a:solidFill>
                  <a:srgbClr val="F26522"/>
                </a:solidFill>
                <a:latin typeface="+mj-lt"/>
              </a:rPr>
            </a:br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The Missionary as a Servant Leader </a:t>
            </a:r>
            <a:br>
              <a:rPr lang="en-AU" sz="3200" b="1" cap="none" dirty="0">
                <a:solidFill>
                  <a:srgbClr val="F26522"/>
                </a:solidFill>
                <a:latin typeface="+mj-lt"/>
              </a:rPr>
            </a:br>
            <a:r>
              <a:rPr lang="en-AU" sz="3200" i="1" cap="none" dirty="0">
                <a:solidFill>
                  <a:srgbClr val="F26522"/>
                </a:solidFill>
                <a:latin typeface="+mj-lt"/>
              </a:rPr>
              <a:t>– what to do/who to be</a:t>
            </a:r>
            <a:endParaRPr lang="en-NZ" sz="3200" i="1" dirty="0">
              <a:solidFill>
                <a:srgbClr val="F2652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D47B4-469A-0529-89E7-C39AC9B2AEDF}"/>
              </a:ext>
            </a:extLst>
          </p:cNvPr>
          <p:cNvSpPr txBox="1"/>
          <p:nvPr/>
        </p:nvSpPr>
        <p:spPr>
          <a:xfrm>
            <a:off x="486624" y="5372393"/>
            <a:ext cx="7001571" cy="830997"/>
          </a:xfrm>
          <a:custGeom>
            <a:avLst/>
            <a:gdLst>
              <a:gd name="connsiteX0" fmla="*/ 0 w 7001571"/>
              <a:gd name="connsiteY0" fmla="*/ 0 h 830997"/>
              <a:gd name="connsiteX1" fmla="*/ 723496 w 7001571"/>
              <a:gd name="connsiteY1" fmla="*/ 0 h 830997"/>
              <a:gd name="connsiteX2" fmla="*/ 1446991 w 7001571"/>
              <a:gd name="connsiteY2" fmla="*/ 0 h 830997"/>
              <a:gd name="connsiteX3" fmla="*/ 2030456 w 7001571"/>
              <a:gd name="connsiteY3" fmla="*/ 0 h 830997"/>
              <a:gd name="connsiteX4" fmla="*/ 2683936 w 7001571"/>
              <a:gd name="connsiteY4" fmla="*/ 0 h 830997"/>
              <a:gd name="connsiteX5" fmla="*/ 3197384 w 7001571"/>
              <a:gd name="connsiteY5" fmla="*/ 0 h 830997"/>
              <a:gd name="connsiteX6" fmla="*/ 3780848 w 7001571"/>
              <a:gd name="connsiteY6" fmla="*/ 0 h 830997"/>
              <a:gd name="connsiteX7" fmla="*/ 4504344 w 7001571"/>
              <a:gd name="connsiteY7" fmla="*/ 0 h 830997"/>
              <a:gd name="connsiteX8" fmla="*/ 4947777 w 7001571"/>
              <a:gd name="connsiteY8" fmla="*/ 0 h 830997"/>
              <a:gd name="connsiteX9" fmla="*/ 5601257 w 7001571"/>
              <a:gd name="connsiteY9" fmla="*/ 0 h 830997"/>
              <a:gd name="connsiteX10" fmla="*/ 6044690 w 7001571"/>
              <a:gd name="connsiteY10" fmla="*/ 0 h 830997"/>
              <a:gd name="connsiteX11" fmla="*/ 7001571 w 7001571"/>
              <a:gd name="connsiteY11" fmla="*/ 0 h 830997"/>
              <a:gd name="connsiteX12" fmla="*/ 7001571 w 7001571"/>
              <a:gd name="connsiteY12" fmla="*/ 423808 h 830997"/>
              <a:gd name="connsiteX13" fmla="*/ 7001571 w 7001571"/>
              <a:gd name="connsiteY13" fmla="*/ 830997 h 830997"/>
              <a:gd name="connsiteX14" fmla="*/ 6278075 w 7001571"/>
              <a:gd name="connsiteY14" fmla="*/ 830997 h 830997"/>
              <a:gd name="connsiteX15" fmla="*/ 5694611 w 7001571"/>
              <a:gd name="connsiteY15" fmla="*/ 830997 h 830997"/>
              <a:gd name="connsiteX16" fmla="*/ 5111147 w 7001571"/>
              <a:gd name="connsiteY16" fmla="*/ 830997 h 830997"/>
              <a:gd name="connsiteX17" fmla="*/ 4527683 w 7001571"/>
              <a:gd name="connsiteY17" fmla="*/ 830997 h 830997"/>
              <a:gd name="connsiteX18" fmla="*/ 3944218 w 7001571"/>
              <a:gd name="connsiteY18" fmla="*/ 830997 h 830997"/>
              <a:gd name="connsiteX19" fmla="*/ 3430770 w 7001571"/>
              <a:gd name="connsiteY19" fmla="*/ 830997 h 830997"/>
              <a:gd name="connsiteX20" fmla="*/ 2777290 w 7001571"/>
              <a:gd name="connsiteY20" fmla="*/ 830997 h 830997"/>
              <a:gd name="connsiteX21" fmla="*/ 2193826 w 7001571"/>
              <a:gd name="connsiteY21" fmla="*/ 830997 h 830997"/>
              <a:gd name="connsiteX22" fmla="*/ 1470330 w 7001571"/>
              <a:gd name="connsiteY22" fmla="*/ 830997 h 830997"/>
              <a:gd name="connsiteX23" fmla="*/ 746834 w 7001571"/>
              <a:gd name="connsiteY23" fmla="*/ 830997 h 830997"/>
              <a:gd name="connsiteX24" fmla="*/ 0 w 7001571"/>
              <a:gd name="connsiteY24" fmla="*/ 830997 h 830997"/>
              <a:gd name="connsiteX25" fmla="*/ 0 w 7001571"/>
              <a:gd name="connsiteY25" fmla="*/ 407189 h 830997"/>
              <a:gd name="connsiteX26" fmla="*/ 0 w 7001571"/>
              <a:gd name="connsiteY2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01571" h="830997" fill="none" extrusionOk="0">
                <a:moveTo>
                  <a:pt x="0" y="0"/>
                </a:moveTo>
                <a:cubicBezTo>
                  <a:pt x="282700" y="-44302"/>
                  <a:pt x="412764" y="23852"/>
                  <a:pt x="723496" y="0"/>
                </a:cubicBezTo>
                <a:cubicBezTo>
                  <a:pt x="1034228" y="-23852"/>
                  <a:pt x="1256390" y="12298"/>
                  <a:pt x="1446991" y="0"/>
                </a:cubicBezTo>
                <a:cubicBezTo>
                  <a:pt x="1637592" y="-12298"/>
                  <a:pt x="1748268" y="42630"/>
                  <a:pt x="2030456" y="0"/>
                </a:cubicBezTo>
                <a:cubicBezTo>
                  <a:pt x="2312644" y="-42630"/>
                  <a:pt x="2513530" y="67634"/>
                  <a:pt x="2683936" y="0"/>
                </a:cubicBezTo>
                <a:cubicBezTo>
                  <a:pt x="2854342" y="-67634"/>
                  <a:pt x="3060440" y="15969"/>
                  <a:pt x="3197384" y="0"/>
                </a:cubicBezTo>
                <a:cubicBezTo>
                  <a:pt x="3334328" y="-15969"/>
                  <a:pt x="3490558" y="33043"/>
                  <a:pt x="3780848" y="0"/>
                </a:cubicBezTo>
                <a:cubicBezTo>
                  <a:pt x="4071138" y="-33043"/>
                  <a:pt x="4267653" y="33883"/>
                  <a:pt x="4504344" y="0"/>
                </a:cubicBezTo>
                <a:cubicBezTo>
                  <a:pt x="4741035" y="-33883"/>
                  <a:pt x="4809878" y="48189"/>
                  <a:pt x="4947777" y="0"/>
                </a:cubicBezTo>
                <a:cubicBezTo>
                  <a:pt x="5085676" y="-48189"/>
                  <a:pt x="5407541" y="15443"/>
                  <a:pt x="5601257" y="0"/>
                </a:cubicBezTo>
                <a:cubicBezTo>
                  <a:pt x="5794973" y="-15443"/>
                  <a:pt x="5952274" y="52842"/>
                  <a:pt x="6044690" y="0"/>
                </a:cubicBezTo>
                <a:cubicBezTo>
                  <a:pt x="6137106" y="-52842"/>
                  <a:pt x="6671452" y="7064"/>
                  <a:pt x="7001571" y="0"/>
                </a:cubicBezTo>
                <a:cubicBezTo>
                  <a:pt x="7007923" y="162315"/>
                  <a:pt x="6957247" y="310982"/>
                  <a:pt x="7001571" y="423808"/>
                </a:cubicBezTo>
                <a:cubicBezTo>
                  <a:pt x="7045895" y="536634"/>
                  <a:pt x="6977566" y="701824"/>
                  <a:pt x="7001571" y="830997"/>
                </a:cubicBezTo>
                <a:cubicBezTo>
                  <a:pt x="6788101" y="883886"/>
                  <a:pt x="6632870" y="773035"/>
                  <a:pt x="6278075" y="830997"/>
                </a:cubicBezTo>
                <a:cubicBezTo>
                  <a:pt x="5923280" y="888959"/>
                  <a:pt x="5822383" y="827087"/>
                  <a:pt x="5694611" y="830997"/>
                </a:cubicBezTo>
                <a:cubicBezTo>
                  <a:pt x="5566839" y="834907"/>
                  <a:pt x="5284908" y="782879"/>
                  <a:pt x="5111147" y="830997"/>
                </a:cubicBezTo>
                <a:cubicBezTo>
                  <a:pt x="4937386" y="879115"/>
                  <a:pt x="4717823" y="810146"/>
                  <a:pt x="4527683" y="830997"/>
                </a:cubicBezTo>
                <a:cubicBezTo>
                  <a:pt x="4337543" y="851848"/>
                  <a:pt x="4178445" y="822117"/>
                  <a:pt x="3944218" y="830997"/>
                </a:cubicBezTo>
                <a:cubicBezTo>
                  <a:pt x="3709991" y="839877"/>
                  <a:pt x="3682570" y="801852"/>
                  <a:pt x="3430770" y="830997"/>
                </a:cubicBezTo>
                <a:cubicBezTo>
                  <a:pt x="3178970" y="860142"/>
                  <a:pt x="3050660" y="773027"/>
                  <a:pt x="2777290" y="830997"/>
                </a:cubicBezTo>
                <a:cubicBezTo>
                  <a:pt x="2503920" y="888967"/>
                  <a:pt x="2406189" y="822675"/>
                  <a:pt x="2193826" y="830997"/>
                </a:cubicBezTo>
                <a:cubicBezTo>
                  <a:pt x="1981463" y="839319"/>
                  <a:pt x="1798167" y="816574"/>
                  <a:pt x="1470330" y="830997"/>
                </a:cubicBezTo>
                <a:cubicBezTo>
                  <a:pt x="1142493" y="845420"/>
                  <a:pt x="958021" y="829915"/>
                  <a:pt x="746834" y="830997"/>
                </a:cubicBezTo>
                <a:cubicBezTo>
                  <a:pt x="535647" y="832079"/>
                  <a:pt x="302818" y="754984"/>
                  <a:pt x="0" y="830997"/>
                </a:cubicBezTo>
                <a:cubicBezTo>
                  <a:pt x="-631" y="619835"/>
                  <a:pt x="16861" y="504999"/>
                  <a:pt x="0" y="407189"/>
                </a:cubicBezTo>
                <a:cubicBezTo>
                  <a:pt x="-16861" y="309379"/>
                  <a:pt x="22135" y="93037"/>
                  <a:pt x="0" y="0"/>
                </a:cubicBezTo>
                <a:close/>
              </a:path>
              <a:path w="7001571" h="830997" stroke="0" extrusionOk="0">
                <a:moveTo>
                  <a:pt x="0" y="0"/>
                </a:moveTo>
                <a:cubicBezTo>
                  <a:pt x="162165" y="-48775"/>
                  <a:pt x="303672" y="39939"/>
                  <a:pt x="513449" y="0"/>
                </a:cubicBezTo>
                <a:cubicBezTo>
                  <a:pt x="723226" y="-39939"/>
                  <a:pt x="753971" y="44335"/>
                  <a:pt x="886866" y="0"/>
                </a:cubicBezTo>
                <a:cubicBezTo>
                  <a:pt x="1019761" y="-44335"/>
                  <a:pt x="1330940" y="61423"/>
                  <a:pt x="1610361" y="0"/>
                </a:cubicBezTo>
                <a:cubicBezTo>
                  <a:pt x="1889783" y="-61423"/>
                  <a:pt x="1937362" y="30612"/>
                  <a:pt x="2123810" y="0"/>
                </a:cubicBezTo>
                <a:cubicBezTo>
                  <a:pt x="2310258" y="-30612"/>
                  <a:pt x="2503352" y="24334"/>
                  <a:pt x="2637258" y="0"/>
                </a:cubicBezTo>
                <a:cubicBezTo>
                  <a:pt x="2771164" y="-24334"/>
                  <a:pt x="3178495" y="977"/>
                  <a:pt x="3360754" y="0"/>
                </a:cubicBezTo>
                <a:cubicBezTo>
                  <a:pt x="3543013" y="-977"/>
                  <a:pt x="3637700" y="22673"/>
                  <a:pt x="3804187" y="0"/>
                </a:cubicBezTo>
                <a:cubicBezTo>
                  <a:pt x="3970674" y="-22673"/>
                  <a:pt x="4305216" y="32657"/>
                  <a:pt x="4527683" y="0"/>
                </a:cubicBezTo>
                <a:cubicBezTo>
                  <a:pt x="4750150" y="-32657"/>
                  <a:pt x="4897956" y="9843"/>
                  <a:pt x="5251178" y="0"/>
                </a:cubicBezTo>
                <a:cubicBezTo>
                  <a:pt x="5604400" y="-9843"/>
                  <a:pt x="5631251" y="47041"/>
                  <a:pt x="5834643" y="0"/>
                </a:cubicBezTo>
                <a:cubicBezTo>
                  <a:pt x="6038036" y="-47041"/>
                  <a:pt x="6603432" y="63773"/>
                  <a:pt x="7001571" y="0"/>
                </a:cubicBezTo>
                <a:cubicBezTo>
                  <a:pt x="7049356" y="196833"/>
                  <a:pt x="6957126" y="213123"/>
                  <a:pt x="7001571" y="407189"/>
                </a:cubicBezTo>
                <a:cubicBezTo>
                  <a:pt x="7046016" y="601255"/>
                  <a:pt x="6965288" y="622181"/>
                  <a:pt x="7001571" y="830997"/>
                </a:cubicBezTo>
                <a:cubicBezTo>
                  <a:pt x="6716906" y="856555"/>
                  <a:pt x="6664436" y="776706"/>
                  <a:pt x="6418107" y="830997"/>
                </a:cubicBezTo>
                <a:cubicBezTo>
                  <a:pt x="6171778" y="885288"/>
                  <a:pt x="6192985" y="788881"/>
                  <a:pt x="5974674" y="830997"/>
                </a:cubicBezTo>
                <a:cubicBezTo>
                  <a:pt x="5756363" y="873113"/>
                  <a:pt x="5583655" y="818488"/>
                  <a:pt x="5391210" y="830997"/>
                </a:cubicBezTo>
                <a:cubicBezTo>
                  <a:pt x="5198765" y="843506"/>
                  <a:pt x="4974697" y="790917"/>
                  <a:pt x="4667714" y="830997"/>
                </a:cubicBezTo>
                <a:cubicBezTo>
                  <a:pt x="4360731" y="871077"/>
                  <a:pt x="4227318" y="799910"/>
                  <a:pt x="4084250" y="830997"/>
                </a:cubicBezTo>
                <a:cubicBezTo>
                  <a:pt x="3941182" y="862084"/>
                  <a:pt x="3813158" y="821492"/>
                  <a:pt x="3710833" y="830997"/>
                </a:cubicBezTo>
                <a:cubicBezTo>
                  <a:pt x="3608508" y="840502"/>
                  <a:pt x="3362496" y="785449"/>
                  <a:pt x="3267400" y="830997"/>
                </a:cubicBezTo>
                <a:cubicBezTo>
                  <a:pt x="3172304" y="876545"/>
                  <a:pt x="2728942" y="813914"/>
                  <a:pt x="2543904" y="830997"/>
                </a:cubicBezTo>
                <a:cubicBezTo>
                  <a:pt x="2358866" y="848080"/>
                  <a:pt x="2102369" y="815571"/>
                  <a:pt x="1960440" y="830997"/>
                </a:cubicBezTo>
                <a:cubicBezTo>
                  <a:pt x="1818511" y="846423"/>
                  <a:pt x="1684824" y="812404"/>
                  <a:pt x="1517007" y="830997"/>
                </a:cubicBezTo>
                <a:cubicBezTo>
                  <a:pt x="1349190" y="849590"/>
                  <a:pt x="1185045" y="800242"/>
                  <a:pt x="933543" y="830997"/>
                </a:cubicBezTo>
                <a:cubicBezTo>
                  <a:pt x="682041" y="861752"/>
                  <a:pt x="667515" y="789804"/>
                  <a:pt x="560126" y="830997"/>
                </a:cubicBezTo>
                <a:cubicBezTo>
                  <a:pt x="452737" y="872190"/>
                  <a:pt x="263881" y="798816"/>
                  <a:pt x="0" y="830997"/>
                </a:cubicBezTo>
                <a:cubicBezTo>
                  <a:pt x="-47721" y="630224"/>
                  <a:pt x="5407" y="507636"/>
                  <a:pt x="0" y="415499"/>
                </a:cubicBezTo>
                <a:cubicBezTo>
                  <a:pt x="-5407" y="323362"/>
                  <a:pt x="21309" y="11596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What would you rate as your </a:t>
            </a:r>
            <a:r>
              <a:rPr lang="en-NZ" sz="2400" b="1" u="sng" dirty="0">
                <a:solidFill>
                  <a:schemeClr val="bg1"/>
                </a:solidFill>
              </a:rPr>
              <a:t>top two </a:t>
            </a:r>
            <a:r>
              <a:rPr lang="en-NZ" sz="2400" b="1" dirty="0">
                <a:solidFill>
                  <a:schemeClr val="bg1"/>
                </a:solidFill>
              </a:rPr>
              <a:t>qualities?</a:t>
            </a:r>
            <a:br>
              <a:rPr lang="en-NZ" sz="2400" b="1" dirty="0">
                <a:solidFill>
                  <a:schemeClr val="bg1"/>
                </a:solidFill>
              </a:rPr>
            </a:br>
            <a:r>
              <a:rPr lang="en-NZ" sz="2400" b="1" dirty="0">
                <a:solidFill>
                  <a:schemeClr val="bg1"/>
                </a:solidFill>
              </a:rPr>
              <a:t>Questions? Comments?         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A2812EC-EE54-3C60-65C4-7543529B6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8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57EE439-3AA0-9E9C-E221-3420898E24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55" y="416822"/>
            <a:ext cx="1665223" cy="1039330"/>
          </a:xfrm>
          <a:prstGeom prst="rect">
            <a:avLst/>
          </a:prstGeom>
        </p:spPr>
      </p:pic>
      <p:pic>
        <p:nvPicPr>
          <p:cNvPr id="8" name="Picture 7" descr="A collage of several people&#10;&#10;Description automatically generated">
            <a:extLst>
              <a:ext uri="{FF2B5EF4-FFF2-40B4-BE49-F238E27FC236}">
                <a16:creationId xmlns:a16="http://schemas.microsoft.com/office/drawing/2014/main" id="{EAF1581E-4470-E8ED-713E-085AC2550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4760" y="3001162"/>
            <a:ext cx="4706111" cy="3366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09E104-295A-AA91-7635-02D9016FC475}"/>
              </a:ext>
            </a:extLst>
          </p:cNvPr>
          <p:cNvSpPr txBox="1"/>
          <p:nvPr/>
        </p:nvSpPr>
        <p:spPr>
          <a:xfrm>
            <a:off x="1989537" y="2148611"/>
            <a:ext cx="85028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000" b="1" dirty="0">
                <a:solidFill>
                  <a:srgbClr val="F26522"/>
                </a:solidFill>
                <a:latin typeface="Bierstadt" panose="020F0502020204030204" pitchFamily="34" charset="0"/>
                <a:cs typeface="Bierstadt" panose="020F0502020204030204" pitchFamily="34" charset="0"/>
              </a:rPr>
              <a:t>Global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7A2AC-5424-38AA-95F7-187CA65D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537" y="3246489"/>
            <a:ext cx="8288592" cy="1904000"/>
          </a:xfrm>
        </p:spPr>
        <p:txBody>
          <a:bodyPr lIns="90000" anchor="ctr">
            <a:noAutofit/>
          </a:bodyPr>
          <a:lstStyle/>
          <a:p>
            <a:pPr marL="0" indent="0" algn="ctr">
              <a:buNone/>
            </a:pPr>
            <a:r>
              <a:rPr lang="en-NZ" sz="4000" b="1" dirty="0">
                <a:solidFill>
                  <a:srgbClr val="F26522"/>
                </a:solidFill>
                <a:latin typeface="+mj-lt"/>
              </a:rPr>
              <a:t>John and Wendy Buchanan</a:t>
            </a:r>
            <a:br>
              <a:rPr lang="en-NZ" b="1" dirty="0">
                <a:solidFill>
                  <a:srgbClr val="F26522"/>
                </a:solidFill>
              </a:rPr>
            </a:br>
            <a:r>
              <a:rPr lang="en-NZ" sz="2800" b="1" dirty="0">
                <a:solidFill>
                  <a:srgbClr val="405764"/>
                </a:solidFill>
              </a:rPr>
              <a:t>Mission Ambassadors</a:t>
            </a:r>
            <a:endParaRPr lang="en-NZ" sz="2800" b="1" cap="all" dirty="0">
              <a:solidFill>
                <a:srgbClr val="405764"/>
              </a:solidFill>
            </a:endParaRPr>
          </a:p>
          <a:p>
            <a:pPr marL="0" indent="0" algn="ctr">
              <a:buNone/>
            </a:pPr>
            <a:r>
              <a:rPr lang="en-NZ" b="1" cap="all" dirty="0">
                <a:solidFill>
                  <a:srgbClr val="405764"/>
                </a:solidFill>
              </a:rPr>
              <a:t>+64 </a:t>
            </a:r>
            <a:r>
              <a:rPr lang="en-NZ" b="1" dirty="0">
                <a:solidFill>
                  <a:srgbClr val="405764"/>
                </a:solidFill>
              </a:rPr>
              <a:t>6 882 9503</a:t>
            </a:r>
            <a:br>
              <a:rPr lang="en-NZ" b="1" cap="all" dirty="0">
                <a:solidFill>
                  <a:srgbClr val="405764"/>
                </a:solidFill>
              </a:rPr>
            </a:br>
            <a:r>
              <a:rPr lang="en-NZ" b="1" dirty="0">
                <a:solidFill>
                  <a:srgbClr val="40576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ambassador@gc3.org.nz</a:t>
            </a:r>
            <a:r>
              <a:rPr lang="en-NZ" b="1" dirty="0">
                <a:solidFill>
                  <a:srgbClr val="405764"/>
                </a:solidFill>
              </a:rPr>
              <a:t> </a:t>
            </a:r>
            <a:endParaRPr lang="en-NZ" b="1" cap="all" dirty="0">
              <a:solidFill>
                <a:srgbClr val="4057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26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69C9784-75EE-9E73-5CD6-0856D94BBBE2}"/>
              </a:ext>
            </a:extLst>
          </p:cNvPr>
          <p:cNvSpPr txBox="1"/>
          <p:nvPr/>
        </p:nvSpPr>
        <p:spPr>
          <a:xfrm>
            <a:off x="545341" y="645556"/>
            <a:ext cx="6851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The Upside-Down Kingdom</a:t>
            </a:r>
            <a:br>
              <a:rPr lang="en-AU" sz="3200" b="1" cap="none" dirty="0">
                <a:solidFill>
                  <a:srgbClr val="F26522"/>
                </a:solidFill>
                <a:latin typeface="+mj-lt"/>
              </a:rPr>
            </a:br>
            <a:r>
              <a:rPr lang="en-AU" sz="3200" b="1" cap="none" dirty="0">
                <a:solidFill>
                  <a:srgbClr val="F26522"/>
                </a:solidFill>
                <a:latin typeface="+mj-lt"/>
              </a:rPr>
              <a:t>Culture </a:t>
            </a:r>
            <a:r>
              <a:rPr lang="en-AU" sz="3200" i="1" cap="none" dirty="0">
                <a:solidFill>
                  <a:srgbClr val="F26522"/>
                </a:solidFill>
                <a:latin typeface="+mj-lt"/>
              </a:rPr>
              <a:t>– 3 cultures again</a:t>
            </a:r>
            <a:endParaRPr lang="en-NZ" sz="3200" i="1" dirty="0">
              <a:solidFill>
                <a:srgbClr val="F2652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2D7BB-454D-20A4-8331-28D613D0A63C}"/>
              </a:ext>
            </a:extLst>
          </p:cNvPr>
          <p:cNvSpPr txBox="1"/>
          <p:nvPr/>
        </p:nvSpPr>
        <p:spPr>
          <a:xfrm>
            <a:off x="579624" y="2140891"/>
            <a:ext cx="657321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effectLst/>
                <a:latin typeface="Bierstadt" panose="020B0004020202020204" pitchFamily="34" charset="0"/>
              </a:rPr>
              <a:t>Christian culture</a:t>
            </a:r>
          </a:p>
          <a:p>
            <a:endParaRPr lang="en-US" sz="4400" b="1" dirty="0">
              <a:latin typeface="Bierstadt" panose="020B0004020202020204" pitchFamily="34" charset="0"/>
            </a:endParaRPr>
          </a:p>
          <a:p>
            <a:r>
              <a:rPr lang="en-US" sz="4400" b="1" dirty="0">
                <a:latin typeface="Bierstadt" panose="020B0004020202020204" pitchFamily="34" charset="0"/>
              </a:rPr>
              <a:t>Our culture</a:t>
            </a:r>
          </a:p>
          <a:p>
            <a:endParaRPr lang="en-US" sz="4400" b="1" dirty="0">
              <a:latin typeface="Bierstadt" panose="020B0004020202020204" pitchFamily="34" charset="0"/>
            </a:endParaRPr>
          </a:p>
          <a:p>
            <a:r>
              <a:rPr lang="en-US" sz="4400" b="1" dirty="0">
                <a:latin typeface="Bierstadt" panose="020B0004020202020204" pitchFamily="34" charset="0"/>
              </a:rPr>
              <a:t>Their culture</a:t>
            </a:r>
            <a:endParaRPr lang="en-NZ" sz="4400" b="1" dirty="0">
              <a:latin typeface="Bierstadt" panose="020B00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141C9F8-F69D-87C8-D603-2673889A00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  <p:pic>
        <p:nvPicPr>
          <p:cNvPr id="7" name="Graphic 6" descr="Tick with solid fill">
            <a:extLst>
              <a:ext uri="{FF2B5EF4-FFF2-40B4-BE49-F238E27FC236}">
                <a16:creationId xmlns:a16="http://schemas.microsoft.com/office/drawing/2014/main" id="{E091C458-79C9-36A3-1C3B-3F0DBDB28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696738"/>
            <a:ext cx="1405101" cy="1405101"/>
          </a:xfrm>
          <a:prstGeom prst="rect">
            <a:avLst/>
          </a:prstGeom>
        </p:spPr>
      </p:pic>
      <p:pic>
        <p:nvPicPr>
          <p:cNvPr id="11" name="Graphic 10" descr="Tick with solid fill">
            <a:extLst>
              <a:ext uri="{FF2B5EF4-FFF2-40B4-BE49-F238E27FC236}">
                <a16:creationId xmlns:a16="http://schemas.microsoft.com/office/drawing/2014/main" id="{C634EC5F-7705-0081-EAAD-7ED695885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1618" y="4799559"/>
            <a:ext cx="914400" cy="914400"/>
          </a:xfrm>
          <a:prstGeom prst="rect">
            <a:avLst/>
          </a:prstGeom>
        </p:spPr>
      </p:pic>
      <p:pic>
        <p:nvPicPr>
          <p:cNvPr id="14" name="Graphic 13" descr="Close with solid fill">
            <a:extLst>
              <a:ext uri="{FF2B5EF4-FFF2-40B4-BE49-F238E27FC236}">
                <a16:creationId xmlns:a16="http://schemas.microsoft.com/office/drawing/2014/main" id="{63E1FDFC-0E5A-4234-C0F3-5E919E6AF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7054" y="3237277"/>
            <a:ext cx="1405101" cy="1405101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E049AD20-BD7A-3E9A-7A23-9371C9F7CB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1868" y="47995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</a:rPr>
            </a:br>
            <a:r>
              <a:rPr lang="en-AU" sz="3600" b="1" cap="none" dirty="0">
                <a:solidFill>
                  <a:srgbClr val="F26522"/>
                </a:solidFill>
              </a:rPr>
              <a:t>Takeaways?</a:t>
            </a:r>
            <a:endParaRPr lang="en-AU" sz="3600" cap="none" dirty="0">
              <a:solidFill>
                <a:srgbClr val="F2652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50E93-9E94-B94D-8AC0-26A0487BB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729" y="1854994"/>
            <a:ext cx="11029616" cy="3841472"/>
          </a:xfrm>
        </p:spPr>
        <p:txBody>
          <a:bodyPr lIns="0" tIns="0" rIns="0" bIns="0">
            <a:no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AU" sz="32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Pause…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AU" sz="32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one takeaway for you </a:t>
            </a:r>
            <a:br>
              <a:rPr lang="en-AU" sz="32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2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personally from this workshop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AU" sz="32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 free to chat with others…</a:t>
            </a:r>
          </a:p>
          <a:p>
            <a:pPr lvl="1">
              <a:spcAft>
                <a:spcPts val="1800"/>
              </a:spcAft>
              <a:buFont typeface="Wingdings" pitchFamily="2" charset="2"/>
              <a:buChar char="§"/>
            </a:pPr>
            <a:endParaRPr lang="en-AU" sz="2400" dirty="0">
              <a:solidFill>
                <a:srgbClr val="405764"/>
              </a:solidFill>
              <a:effectLst/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2714CE6-B6A2-2299-C7D4-C9234439D7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  <p:pic>
        <p:nvPicPr>
          <p:cNvPr id="7" name="Picture 6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B65D0E58-312B-2836-5577-F9ADE0455E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571" y="1622558"/>
            <a:ext cx="2868297" cy="2868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0D534F-DE31-739E-4854-02E2E9EC5A6E}"/>
              </a:ext>
            </a:extLst>
          </p:cNvPr>
          <p:cNvSpPr txBox="1"/>
          <p:nvPr/>
        </p:nvSpPr>
        <p:spPr>
          <a:xfrm>
            <a:off x="9421099" y="4373259"/>
            <a:ext cx="2481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5764"/>
                </a:solidFill>
              </a:rPr>
              <a:t>gc3.org.nz/subscribe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A29B51-29A2-AD73-1DE7-B46402F1676B}"/>
              </a:ext>
            </a:extLst>
          </p:cNvPr>
          <p:cNvSpPr txBox="1"/>
          <p:nvPr/>
        </p:nvSpPr>
        <p:spPr>
          <a:xfrm>
            <a:off x="7326033" y="5457617"/>
            <a:ext cx="46828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F16021"/>
                </a:solidFill>
                <a:effectLst/>
                <a:latin typeface="Bierstadt" panose="020B0004020202020204" pitchFamily="34" charset="0"/>
              </a:rPr>
              <a:t>Subscribe to e-Connect</a:t>
            </a:r>
            <a:endParaRPr lang="en-NZ" sz="3200" dirty="0">
              <a:solidFill>
                <a:srgbClr val="F16021"/>
              </a:solidFill>
              <a:effectLst/>
              <a:latin typeface="Bierstadt" panose="020B0004020202020204" pitchFamily="34" charset="0"/>
            </a:endParaRPr>
          </a:p>
          <a:p>
            <a:r>
              <a:rPr lang="en-NZ" sz="3200" dirty="0">
                <a:solidFill>
                  <a:srgbClr val="F16021"/>
                </a:solidFill>
                <a:effectLst/>
                <a:latin typeface="Bierstadt" panose="020B0004020202020204" pitchFamily="34" charset="0"/>
              </a:rPr>
              <a:t>weekly prayer newsletter</a:t>
            </a:r>
          </a:p>
        </p:txBody>
      </p:sp>
    </p:spTree>
    <p:extLst>
      <p:ext uri="{BB962C8B-B14F-4D97-AF65-F5344CB8AC3E}">
        <p14:creationId xmlns:p14="http://schemas.microsoft.com/office/powerpoint/2010/main" val="346837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57EE439-3AA0-9E9C-E221-3420898E24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185" y="2489799"/>
            <a:ext cx="2643192" cy="1649716"/>
          </a:xfrm>
          <a:prstGeom prst="rect">
            <a:avLst/>
          </a:prstGeom>
        </p:spPr>
      </p:pic>
      <p:pic>
        <p:nvPicPr>
          <p:cNvPr id="4" name="Picture 3" descr="A group of children smiling and giving peace signs&#10;&#10;Description automatically generated">
            <a:extLst>
              <a:ext uri="{FF2B5EF4-FFF2-40B4-BE49-F238E27FC236}">
                <a16:creationId xmlns:a16="http://schemas.microsoft.com/office/drawing/2014/main" id="{895A9A5D-13A2-E200-ADF8-EAF58E583B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8249" y="0"/>
            <a:ext cx="7142515" cy="6519002"/>
          </a:xfrm>
          <a:prstGeom prst="parallelogram">
            <a:avLst>
              <a:gd name="adj" fmla="val 23918"/>
            </a:avLst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59964C69-6CE0-9F45-D9BA-9B86C3BCB2F7}"/>
              </a:ext>
            </a:extLst>
          </p:cNvPr>
          <p:cNvSpPr/>
          <p:nvPr/>
        </p:nvSpPr>
        <p:spPr>
          <a:xfrm>
            <a:off x="-702134" y="5918885"/>
            <a:ext cx="5105984" cy="939115"/>
          </a:xfrm>
          <a:prstGeom prst="parallelogram">
            <a:avLst/>
          </a:prstGeom>
          <a:solidFill>
            <a:srgbClr val="4057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05DEF525-83EE-8ED6-6081-D7612F3AAAC1}"/>
              </a:ext>
            </a:extLst>
          </p:cNvPr>
          <p:cNvSpPr/>
          <p:nvPr/>
        </p:nvSpPr>
        <p:spPr>
          <a:xfrm>
            <a:off x="3153099" y="5918885"/>
            <a:ext cx="5105984" cy="939115"/>
          </a:xfrm>
          <a:prstGeom prst="parallelogram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6A713AEC-8B1D-A358-0A7D-7D786A5AC43A}"/>
              </a:ext>
            </a:extLst>
          </p:cNvPr>
          <p:cNvSpPr/>
          <p:nvPr/>
        </p:nvSpPr>
        <p:spPr>
          <a:xfrm>
            <a:off x="7799609" y="5918885"/>
            <a:ext cx="5105984" cy="939115"/>
          </a:xfrm>
          <a:prstGeom prst="parallelogram">
            <a:avLst/>
          </a:prstGeom>
          <a:solidFill>
            <a:srgbClr val="4057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87FF3-C157-D64A-A2FD-6BED8943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3542" y="6104213"/>
            <a:ext cx="12555794" cy="568458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People	                         mission                          connected</a:t>
            </a:r>
            <a:endParaRPr lang="en-US" sz="3000" dirty="0"/>
          </a:p>
        </p:txBody>
      </p:sp>
      <p:pic>
        <p:nvPicPr>
          <p:cNvPr id="12" name="Picture 11" descr="A group of men reading books&#10;&#10;Description automatically generated">
            <a:extLst>
              <a:ext uri="{FF2B5EF4-FFF2-40B4-BE49-F238E27FC236}">
                <a16:creationId xmlns:a16="http://schemas.microsoft.com/office/drawing/2014/main" id="{294CCCC3-8055-558A-31A3-EABC0F521E09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84" t="-253"/>
          <a:stretch/>
        </p:blipFill>
        <p:spPr>
          <a:xfrm>
            <a:off x="-2253347" y="-113510"/>
            <a:ext cx="7279491" cy="6032394"/>
          </a:xfrm>
          <a:prstGeom prst="parallelogram">
            <a:avLst>
              <a:gd name="adj" fmla="val 27212"/>
            </a:avLst>
          </a:prstGeom>
        </p:spPr>
      </p:pic>
    </p:spTree>
    <p:extLst>
      <p:ext uri="{BB962C8B-B14F-4D97-AF65-F5344CB8AC3E}">
        <p14:creationId xmlns:p14="http://schemas.microsoft.com/office/powerpoint/2010/main" val="772632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6B18F48-1E55-73C2-815D-F29AA3905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382" y="-14610"/>
            <a:ext cx="7545951" cy="6887219"/>
          </a:xfrm>
          <a:prstGeom prst="parallelogram">
            <a:avLst>
              <a:gd name="adj" fmla="val 23918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132005-7115-E796-A6EB-75483DACE446}"/>
              </a:ext>
            </a:extLst>
          </p:cNvPr>
          <p:cNvSpPr txBox="1"/>
          <p:nvPr/>
        </p:nvSpPr>
        <p:spPr>
          <a:xfrm>
            <a:off x="-751114" y="-1240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8A2A4E-1128-D6BE-BE9C-4245E407C0FA}"/>
              </a:ext>
            </a:extLst>
          </p:cNvPr>
          <p:cNvSpPr txBox="1"/>
          <p:nvPr/>
        </p:nvSpPr>
        <p:spPr>
          <a:xfrm>
            <a:off x="1419310" y="2423881"/>
            <a:ext cx="39319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1" dirty="0">
                <a:solidFill>
                  <a:srgbClr val="F16021"/>
                </a:solidFill>
                <a:effectLst/>
                <a:latin typeface="Bierstadt" panose="020B0004020202020204" pitchFamily="34" charset="0"/>
              </a:rPr>
              <a:t>Subscribe to </a:t>
            </a:r>
            <a:br>
              <a:rPr lang="en-NZ" sz="4000" b="1" dirty="0">
                <a:solidFill>
                  <a:srgbClr val="F16021"/>
                </a:solidFill>
                <a:effectLst/>
                <a:latin typeface="Bierstadt" panose="020B0004020202020204" pitchFamily="34" charset="0"/>
              </a:rPr>
            </a:br>
            <a:r>
              <a:rPr lang="en-NZ" sz="4000" b="1" dirty="0">
                <a:solidFill>
                  <a:srgbClr val="F16021"/>
                </a:solidFill>
                <a:effectLst/>
                <a:latin typeface="Bierstadt" panose="020B0004020202020204" pitchFamily="34" charset="0"/>
              </a:rPr>
              <a:t>e-Connect</a:t>
            </a:r>
            <a:endParaRPr lang="en-NZ" sz="4000" dirty="0">
              <a:solidFill>
                <a:srgbClr val="F16021"/>
              </a:solidFill>
              <a:effectLst/>
              <a:latin typeface="Bierstadt" panose="020B0004020202020204" pitchFamily="34" charset="0"/>
            </a:endParaRPr>
          </a:p>
          <a:p>
            <a:r>
              <a:rPr lang="en-NZ" sz="4000" dirty="0">
                <a:solidFill>
                  <a:srgbClr val="F16021"/>
                </a:solidFill>
                <a:effectLst/>
                <a:latin typeface="Bierstadt" panose="020B0004020202020204" pitchFamily="34" charset="0"/>
              </a:rPr>
              <a:t>weekly prayer newsletter</a:t>
            </a:r>
          </a:p>
        </p:txBody>
      </p:sp>
      <p:pic>
        <p:nvPicPr>
          <p:cNvPr id="16" name="Picture 15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7A313D58-5BA6-BB5E-AC59-71CEA8913F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557" y="2227725"/>
            <a:ext cx="2868297" cy="2868297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1FDA3C90-0096-2644-5907-B5926E1B78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89" y="831828"/>
            <a:ext cx="1943240" cy="121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44D5DF-1010-8831-9641-7317CF4254DD}"/>
              </a:ext>
            </a:extLst>
          </p:cNvPr>
          <p:cNvSpPr txBox="1"/>
          <p:nvPr/>
        </p:nvSpPr>
        <p:spPr>
          <a:xfrm>
            <a:off x="5600085" y="4978426"/>
            <a:ext cx="2481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5764"/>
                </a:solidFill>
              </a:rPr>
              <a:t>gc3.org.nz/subscribe</a:t>
            </a:r>
          </a:p>
        </p:txBody>
      </p:sp>
    </p:spTree>
    <p:extLst>
      <p:ext uri="{BB962C8B-B14F-4D97-AF65-F5344CB8AC3E}">
        <p14:creationId xmlns:p14="http://schemas.microsoft.com/office/powerpoint/2010/main" val="30479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14" y="729658"/>
            <a:ext cx="11029616" cy="988332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endParaRPr lang="en-AU" sz="3600" cap="none" dirty="0">
              <a:solidFill>
                <a:srgbClr val="F2652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F99D9-A384-2E4F-AC29-F96CA5FAF405}"/>
              </a:ext>
            </a:extLst>
          </p:cNvPr>
          <p:cNvSpPr txBox="1"/>
          <p:nvPr/>
        </p:nvSpPr>
        <p:spPr>
          <a:xfrm>
            <a:off x="803612" y="1717990"/>
            <a:ext cx="8710488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0" i="1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Mighty One has done great things for me—</a:t>
            </a:r>
            <a:br>
              <a:rPr lang="en-US" sz="2800" i="1" dirty="0"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1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holy is his name.</a:t>
            </a:r>
            <a:br>
              <a:rPr lang="en-US" sz="2800" i="1" dirty="0"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1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mercy extends to those who fear him,</a:t>
            </a:r>
            <a:br>
              <a:rPr lang="en-US" sz="2800" i="1" dirty="0"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1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from generation to generation.</a:t>
            </a:r>
            <a:br>
              <a:rPr lang="en-US" sz="2800" i="1" dirty="0"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1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has performed mighty deeds with his arm;</a:t>
            </a:r>
            <a:br>
              <a:rPr lang="en-US" sz="2800" i="1" dirty="0"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</a:t>
            </a:r>
            <a:r>
              <a:rPr lang="en-US" sz="2800" b="0" i="1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has </a:t>
            </a:r>
            <a:r>
              <a:rPr lang="en-US" sz="2800" b="1" i="1" dirty="0">
                <a:solidFill>
                  <a:srgbClr val="24768F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scattered the proud </a:t>
            </a:r>
            <a:r>
              <a:rPr lang="en-US" sz="2800" b="0" i="1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their inmost thoughts.</a:t>
            </a:r>
            <a:br>
              <a:rPr lang="en-US" sz="2800" i="1" dirty="0"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1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has </a:t>
            </a:r>
            <a:r>
              <a:rPr lang="en-US" sz="2800" b="1" i="1" dirty="0">
                <a:solidFill>
                  <a:srgbClr val="24768F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brought down rulers</a:t>
            </a:r>
            <a:r>
              <a:rPr lang="en-US" sz="2800" b="0" i="1" dirty="0">
                <a:solidFill>
                  <a:srgbClr val="24768F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1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their thrones</a:t>
            </a:r>
            <a:br>
              <a:rPr lang="en-US" sz="2800" i="1" dirty="0"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1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</a:t>
            </a:r>
            <a:r>
              <a:rPr lang="en-US" sz="2800" b="0" i="1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has </a:t>
            </a:r>
            <a:r>
              <a:rPr lang="en-US" sz="2800" b="1" i="1" dirty="0">
                <a:solidFill>
                  <a:srgbClr val="F26522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lifted up the humble</a:t>
            </a:r>
            <a:r>
              <a:rPr lang="en-US" sz="2800" b="0" i="1" dirty="0">
                <a:solidFill>
                  <a:srgbClr val="F26522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i="1" dirty="0"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1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has </a:t>
            </a:r>
            <a:r>
              <a:rPr lang="en-US" sz="2800" b="1" i="1" dirty="0">
                <a:solidFill>
                  <a:srgbClr val="F26522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filled the hungry with good things</a:t>
            </a:r>
            <a:br>
              <a:rPr lang="en-US" sz="2800" i="1" dirty="0"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</a:t>
            </a:r>
            <a:r>
              <a:rPr lang="en-US" sz="2800" b="0" i="1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has </a:t>
            </a:r>
            <a:r>
              <a:rPr lang="en-US" sz="2800" b="1" i="1" dirty="0">
                <a:solidFill>
                  <a:srgbClr val="24768F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 the rich away empty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800" b="1" i="0" dirty="0">
                <a:solidFill>
                  <a:srgbClr val="405764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 1:49-53</a:t>
            </a:r>
          </a:p>
        </p:txBody>
      </p:sp>
      <p:pic>
        <p:nvPicPr>
          <p:cNvPr id="6" name="Picture 5" descr="A book cover with text&#10;&#10;Description automatically generated">
            <a:extLst>
              <a:ext uri="{FF2B5EF4-FFF2-40B4-BE49-F238E27FC236}">
                <a16:creationId xmlns:a16="http://schemas.microsoft.com/office/drawing/2014/main" id="{AAB84191-45CD-4618-A793-529076A2BF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100" y="1978560"/>
            <a:ext cx="2254100" cy="3467846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0CA9F7C-2BA8-D1E4-5991-6CEB725464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8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endParaRPr lang="en-AU" sz="3600" cap="none" dirty="0">
              <a:solidFill>
                <a:srgbClr val="F2652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50E93-9E94-B94D-8AC0-26A0487BB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808" y="1485555"/>
            <a:ext cx="11029617" cy="4235021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NZ" sz="2800" b="1" i="1" baseline="30000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42 </a:t>
            </a:r>
            <a:r>
              <a:rPr lang="en-NZ" sz="2800" i="1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Jesus called them together and said, “You know that those who are regarded as rulers of the Gentiles lord it over them, and their high officials exercise authority over them. </a:t>
            </a:r>
            <a:r>
              <a:rPr lang="en-NZ" sz="2800" b="1" i="1" baseline="30000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43 </a:t>
            </a:r>
            <a:r>
              <a:rPr lang="en-NZ" sz="2800" i="1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Not so with you. Instead, whoever wants to become great among you must be your servant, </a:t>
            </a:r>
            <a:r>
              <a:rPr lang="en-NZ" sz="2800" b="1" i="1" baseline="30000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44 </a:t>
            </a:r>
            <a:r>
              <a:rPr lang="en-NZ" sz="2800" i="1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and whoever wants to be first must be slave of all. </a:t>
            </a:r>
            <a:r>
              <a:rPr lang="en-NZ" sz="2800" b="1" i="1" baseline="30000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45 </a:t>
            </a:r>
            <a:r>
              <a:rPr lang="en-NZ" sz="2800" b="1" i="1" dirty="0">
                <a:solidFill>
                  <a:srgbClr val="F26522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For even the Son of Man did not come to be served, but to serve,</a:t>
            </a:r>
            <a:r>
              <a:rPr lang="en-NZ" sz="2800" i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 </a:t>
            </a:r>
            <a:r>
              <a:rPr lang="en-NZ" sz="2800" i="1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  <a:t>and to give his life as a ransom for many.”</a:t>
            </a:r>
          </a:p>
          <a:p>
            <a:pPr marL="0" indent="0">
              <a:buNone/>
            </a:pPr>
            <a:r>
              <a:rPr lang="en-AU" sz="24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10:42-45</a:t>
            </a:r>
            <a:br>
              <a:rPr lang="en-NZ" sz="2400" b="1" i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ptos" panose="020B0004020202020204" pitchFamily="34" charset="0"/>
              </a:rPr>
            </a:br>
            <a:endParaRPr lang="en-NZ" b="1" i="1" dirty="0">
              <a:solidFill>
                <a:srgbClr val="000000"/>
              </a:solidFill>
              <a:latin typeface="Bierstadt" panose="020B0004020202020204" pitchFamily="34" charset="0"/>
              <a:ea typeface="Aptos" panose="020B000402020202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675782A-695A-3FA0-90AD-4B4680FEDA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29" y="688748"/>
            <a:ext cx="9168692" cy="1235968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</a:rPr>
            </a:br>
            <a:r>
              <a:rPr lang="en-AU" sz="3600" b="1" cap="none" dirty="0">
                <a:solidFill>
                  <a:srgbClr val="F26522"/>
                </a:solidFill>
              </a:rPr>
              <a:t>The Servant Leader</a:t>
            </a:r>
            <a:endParaRPr lang="en-AU" sz="3600" cap="none" dirty="0">
              <a:solidFill>
                <a:srgbClr val="F2652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50E93-9E94-B94D-8AC0-26A0487BB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815" y="2453373"/>
            <a:ext cx="7827143" cy="3889692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servant leader?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we, like Jesus, wash the feet of other people?</a:t>
            </a:r>
          </a:p>
          <a:p>
            <a:pPr lvl="2">
              <a:buFont typeface="Wingdings" pitchFamily="2" charset="2"/>
              <a:buChar char="§"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No… but we should humble ourselves and take on tasks that others would not expect us to do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we, like Jesus, use whips to drive money changers from the temple (or whatever is today’s equivalent)? </a:t>
            </a:r>
          </a:p>
          <a:p>
            <a:pPr lvl="2">
              <a:buFont typeface="Wingdings" pitchFamily="2" charset="2"/>
              <a:buChar char="§"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No… but we should stand against things that are “wrong”</a:t>
            </a:r>
          </a:p>
          <a:p>
            <a:pPr lvl="1">
              <a:buFont typeface="Wingdings" pitchFamily="2" charset="2"/>
              <a:buChar char="§"/>
            </a:pPr>
            <a:endParaRPr lang="en-AU" sz="2400" dirty="0">
              <a:solidFill>
                <a:schemeClr val="tx1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sitting&#10;&#10;Description automatically generated">
            <a:extLst>
              <a:ext uri="{FF2B5EF4-FFF2-40B4-BE49-F238E27FC236}">
                <a16:creationId xmlns:a16="http://schemas.microsoft.com/office/drawing/2014/main" id="{753F86C0-2558-E91C-EC5D-08179D5EF4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234" y="4067519"/>
            <a:ext cx="1947165" cy="155236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96C6652-2035-6994-2167-7CCA58FDE9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21D65F-7092-C79E-9F00-8251FB2A72B1}"/>
              </a:ext>
            </a:extLst>
          </p:cNvPr>
          <p:cNvSpPr txBox="1"/>
          <p:nvPr/>
        </p:nvSpPr>
        <p:spPr>
          <a:xfrm>
            <a:off x="8863258" y="2453373"/>
            <a:ext cx="2829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dirty="0">
                <a:solidFill>
                  <a:srgbClr val="405764"/>
                </a:solidFill>
              </a:rPr>
              <a:t>Feel free to ask questions at any time along the way.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4E6D64C-49D0-06B6-AAA6-C4A86DDC040D}"/>
              </a:ext>
            </a:extLst>
          </p:cNvPr>
          <p:cNvSpPr/>
          <p:nvPr/>
        </p:nvSpPr>
        <p:spPr>
          <a:xfrm rot="10800000">
            <a:off x="8789116" y="2158553"/>
            <a:ext cx="2979870" cy="1235969"/>
          </a:xfrm>
          <a:prstGeom prst="wedgeRoundRectCallout">
            <a:avLst>
              <a:gd name="adj1" fmla="val -20418"/>
              <a:gd name="adj2" fmla="val 87494"/>
              <a:gd name="adj3" fmla="val 16667"/>
            </a:avLst>
          </a:prstGeom>
          <a:noFill/>
          <a:ln>
            <a:solidFill>
              <a:srgbClr val="F265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6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92497"/>
            <a:ext cx="11029616" cy="1235968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</a:rPr>
            </a:br>
            <a:r>
              <a:rPr lang="en-AU" sz="3600" b="1" cap="none" dirty="0">
                <a:solidFill>
                  <a:srgbClr val="F26522"/>
                </a:solidFill>
              </a:rPr>
              <a:t>The Servant Leader</a:t>
            </a:r>
            <a:endParaRPr lang="en-AU" sz="3600" cap="none" dirty="0">
              <a:solidFill>
                <a:srgbClr val="F2652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50E93-9E94-B94D-8AC0-26A0487BB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551" y="1828465"/>
            <a:ext cx="8125240" cy="4102071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AU" sz="30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missionary?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 who goes somewhere else to </a:t>
            </a:r>
            <a:b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the good news of Jesus Christ?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 who goes somewhere else to make disciples?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 who does the above without </a:t>
            </a:r>
            <a:b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 somewhere else?</a:t>
            </a:r>
          </a:p>
          <a:p>
            <a:pPr marL="0" indent="0">
              <a:buNone/>
            </a:pPr>
            <a:r>
              <a:rPr lang="en-AU" sz="30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a missionary be a servant leader?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dirty="0">
                <a:solidFill>
                  <a:schemeClr val="tx1"/>
                </a:solidFill>
                <a:effectLst/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Yes? No? Why?</a:t>
            </a:r>
          </a:p>
        </p:txBody>
      </p:sp>
      <p:pic>
        <p:nvPicPr>
          <p:cNvPr id="8" name="Picture 7" descr="A group of people forming a question mark&#10;&#10;Description automatically generated">
            <a:extLst>
              <a:ext uri="{FF2B5EF4-FFF2-40B4-BE49-F238E27FC236}">
                <a16:creationId xmlns:a16="http://schemas.microsoft.com/office/drawing/2014/main" id="{B5318240-5882-0441-1ED7-209FC1FF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2397" y="927464"/>
            <a:ext cx="1356949" cy="213697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F282484-E699-2603-4263-7B7A68EEF3A9}"/>
              </a:ext>
            </a:extLst>
          </p:cNvPr>
          <p:cNvSpPr txBox="1">
            <a:spLocks/>
          </p:cNvSpPr>
          <p:nvPr/>
        </p:nvSpPr>
        <p:spPr>
          <a:xfrm>
            <a:off x="9002322" y="1779037"/>
            <a:ext cx="2826622" cy="4807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AU" sz="3200" b="1" dirty="0">
                <a:solidFill>
                  <a:srgbClr val="405764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2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</a:t>
            </a:r>
          </a:p>
          <a:p>
            <a:pPr marL="457200" indent="-457200">
              <a:buAutoNum type="arabicPeriod"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of 2-3 people</a:t>
            </a:r>
          </a:p>
          <a:p>
            <a:pPr marL="457200" indent="-457200">
              <a:buAutoNum type="arabicPeriod"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en-AU" sz="2400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your group’s answer(s)</a:t>
            </a:r>
          </a:p>
          <a:p>
            <a:pPr marL="0" indent="0">
              <a:buNone/>
            </a:pPr>
            <a:endParaRPr lang="en-AU" sz="2400" dirty="0">
              <a:solidFill>
                <a:srgbClr val="405764"/>
              </a:solidFill>
              <a:latin typeface="Bierstad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7B186-F48A-E522-43BD-A320223B6F21}"/>
              </a:ext>
            </a:extLst>
          </p:cNvPr>
          <p:cNvSpPr/>
          <p:nvPr/>
        </p:nvSpPr>
        <p:spPr>
          <a:xfrm>
            <a:off x="8829149" y="2458995"/>
            <a:ext cx="3123365" cy="3471541"/>
          </a:xfrm>
          <a:custGeom>
            <a:avLst/>
            <a:gdLst>
              <a:gd name="connsiteX0" fmla="*/ 0 w 3123365"/>
              <a:gd name="connsiteY0" fmla="*/ 0 h 3471541"/>
              <a:gd name="connsiteX1" fmla="*/ 593439 w 3123365"/>
              <a:gd name="connsiteY1" fmla="*/ 0 h 3471541"/>
              <a:gd name="connsiteX2" fmla="*/ 1124411 w 3123365"/>
              <a:gd name="connsiteY2" fmla="*/ 0 h 3471541"/>
              <a:gd name="connsiteX3" fmla="*/ 1811552 w 3123365"/>
              <a:gd name="connsiteY3" fmla="*/ 0 h 3471541"/>
              <a:gd name="connsiteX4" fmla="*/ 2404991 w 3123365"/>
              <a:gd name="connsiteY4" fmla="*/ 0 h 3471541"/>
              <a:gd name="connsiteX5" fmla="*/ 3123365 w 3123365"/>
              <a:gd name="connsiteY5" fmla="*/ 0 h 3471541"/>
              <a:gd name="connsiteX6" fmla="*/ 3123365 w 3123365"/>
              <a:gd name="connsiteY6" fmla="*/ 763739 h 3471541"/>
              <a:gd name="connsiteX7" fmla="*/ 3123365 w 3123365"/>
              <a:gd name="connsiteY7" fmla="*/ 1458047 h 3471541"/>
              <a:gd name="connsiteX8" fmla="*/ 3123365 w 3123365"/>
              <a:gd name="connsiteY8" fmla="*/ 2152355 h 3471541"/>
              <a:gd name="connsiteX9" fmla="*/ 3123365 w 3123365"/>
              <a:gd name="connsiteY9" fmla="*/ 2777233 h 3471541"/>
              <a:gd name="connsiteX10" fmla="*/ 3123365 w 3123365"/>
              <a:gd name="connsiteY10" fmla="*/ 3471541 h 3471541"/>
              <a:gd name="connsiteX11" fmla="*/ 2498692 w 3123365"/>
              <a:gd name="connsiteY11" fmla="*/ 3471541 h 3471541"/>
              <a:gd name="connsiteX12" fmla="*/ 1905253 w 3123365"/>
              <a:gd name="connsiteY12" fmla="*/ 3471541 h 3471541"/>
              <a:gd name="connsiteX13" fmla="*/ 1218112 w 3123365"/>
              <a:gd name="connsiteY13" fmla="*/ 3471541 h 3471541"/>
              <a:gd name="connsiteX14" fmla="*/ 530972 w 3123365"/>
              <a:gd name="connsiteY14" fmla="*/ 3471541 h 3471541"/>
              <a:gd name="connsiteX15" fmla="*/ 0 w 3123365"/>
              <a:gd name="connsiteY15" fmla="*/ 3471541 h 3471541"/>
              <a:gd name="connsiteX16" fmla="*/ 0 w 3123365"/>
              <a:gd name="connsiteY16" fmla="*/ 2777233 h 3471541"/>
              <a:gd name="connsiteX17" fmla="*/ 0 w 3123365"/>
              <a:gd name="connsiteY17" fmla="*/ 2117640 h 3471541"/>
              <a:gd name="connsiteX18" fmla="*/ 0 w 3123365"/>
              <a:gd name="connsiteY18" fmla="*/ 1527478 h 3471541"/>
              <a:gd name="connsiteX19" fmla="*/ 0 w 3123365"/>
              <a:gd name="connsiteY19" fmla="*/ 902601 h 3471541"/>
              <a:gd name="connsiteX20" fmla="*/ 0 w 3123365"/>
              <a:gd name="connsiteY20" fmla="*/ 0 h 347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3365" h="3471541" extrusionOk="0">
                <a:moveTo>
                  <a:pt x="0" y="0"/>
                </a:moveTo>
                <a:cubicBezTo>
                  <a:pt x="214171" y="-10473"/>
                  <a:pt x="325488" y="-11687"/>
                  <a:pt x="593439" y="0"/>
                </a:cubicBezTo>
                <a:cubicBezTo>
                  <a:pt x="861390" y="11687"/>
                  <a:pt x="896964" y="-24353"/>
                  <a:pt x="1124411" y="0"/>
                </a:cubicBezTo>
                <a:cubicBezTo>
                  <a:pt x="1351858" y="24353"/>
                  <a:pt x="1569379" y="-31475"/>
                  <a:pt x="1811552" y="0"/>
                </a:cubicBezTo>
                <a:cubicBezTo>
                  <a:pt x="2053725" y="31475"/>
                  <a:pt x="2135580" y="-21761"/>
                  <a:pt x="2404991" y="0"/>
                </a:cubicBezTo>
                <a:cubicBezTo>
                  <a:pt x="2674402" y="21761"/>
                  <a:pt x="2824643" y="27551"/>
                  <a:pt x="3123365" y="0"/>
                </a:cubicBezTo>
                <a:cubicBezTo>
                  <a:pt x="3094322" y="169821"/>
                  <a:pt x="3107302" y="412363"/>
                  <a:pt x="3123365" y="763739"/>
                </a:cubicBezTo>
                <a:cubicBezTo>
                  <a:pt x="3139428" y="1115115"/>
                  <a:pt x="3156060" y="1124867"/>
                  <a:pt x="3123365" y="1458047"/>
                </a:cubicBezTo>
                <a:cubicBezTo>
                  <a:pt x="3090670" y="1791227"/>
                  <a:pt x="3117903" y="1972239"/>
                  <a:pt x="3123365" y="2152355"/>
                </a:cubicBezTo>
                <a:cubicBezTo>
                  <a:pt x="3128827" y="2332471"/>
                  <a:pt x="3121918" y="2584627"/>
                  <a:pt x="3123365" y="2777233"/>
                </a:cubicBezTo>
                <a:cubicBezTo>
                  <a:pt x="3124812" y="2969839"/>
                  <a:pt x="3105000" y="3203300"/>
                  <a:pt x="3123365" y="3471541"/>
                </a:cubicBezTo>
                <a:cubicBezTo>
                  <a:pt x="2972383" y="3487906"/>
                  <a:pt x="2650595" y="3468940"/>
                  <a:pt x="2498692" y="3471541"/>
                </a:cubicBezTo>
                <a:cubicBezTo>
                  <a:pt x="2346789" y="3474142"/>
                  <a:pt x="2102226" y="3480463"/>
                  <a:pt x="1905253" y="3471541"/>
                </a:cubicBezTo>
                <a:cubicBezTo>
                  <a:pt x="1708280" y="3462619"/>
                  <a:pt x="1406326" y="3496555"/>
                  <a:pt x="1218112" y="3471541"/>
                </a:cubicBezTo>
                <a:cubicBezTo>
                  <a:pt x="1029898" y="3446527"/>
                  <a:pt x="753067" y="3461795"/>
                  <a:pt x="530972" y="3471541"/>
                </a:cubicBezTo>
                <a:cubicBezTo>
                  <a:pt x="308877" y="3481287"/>
                  <a:pt x="174809" y="3496435"/>
                  <a:pt x="0" y="3471541"/>
                </a:cubicBezTo>
                <a:cubicBezTo>
                  <a:pt x="21638" y="3247225"/>
                  <a:pt x="-22396" y="3003732"/>
                  <a:pt x="0" y="2777233"/>
                </a:cubicBezTo>
                <a:cubicBezTo>
                  <a:pt x="22396" y="2550734"/>
                  <a:pt x="-22329" y="2428880"/>
                  <a:pt x="0" y="2117640"/>
                </a:cubicBezTo>
                <a:cubicBezTo>
                  <a:pt x="22329" y="1806400"/>
                  <a:pt x="-21598" y="1699321"/>
                  <a:pt x="0" y="1527478"/>
                </a:cubicBezTo>
                <a:cubicBezTo>
                  <a:pt x="21598" y="1355635"/>
                  <a:pt x="-8684" y="1147994"/>
                  <a:pt x="0" y="902601"/>
                </a:cubicBezTo>
                <a:cubicBezTo>
                  <a:pt x="8684" y="657208"/>
                  <a:pt x="43600" y="428909"/>
                  <a:pt x="0" y="0"/>
                </a:cubicBezTo>
                <a:close/>
              </a:path>
            </a:pathLst>
          </a:custGeom>
          <a:noFill/>
          <a:ln w="63500" cap="sq">
            <a:solidFill>
              <a:srgbClr val="40576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75BB979-B828-8409-E766-35D2F72610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CBDDC5-E8E0-96E2-C841-24AF4A505F4A}"/>
              </a:ext>
            </a:extLst>
          </p:cNvPr>
          <p:cNvSpPr txBox="1"/>
          <p:nvPr/>
        </p:nvSpPr>
        <p:spPr>
          <a:xfrm>
            <a:off x="1032511" y="2274838"/>
            <a:ext cx="10120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26522"/>
                </a:solidFill>
                <a:latin typeface="Bierstadt" panose="020B0004020202020204" pitchFamily="34" charset="0"/>
              </a:rPr>
              <a:t>We are all called to mission –</a:t>
            </a:r>
          </a:p>
          <a:p>
            <a:pPr algn="ctr"/>
            <a:r>
              <a:rPr lang="en-US" sz="4800" dirty="0">
                <a:latin typeface="Bierstadt" panose="020B0004020202020204" pitchFamily="34" charset="0"/>
              </a:rPr>
              <a:t>‘Here where we live or </a:t>
            </a:r>
          </a:p>
          <a:p>
            <a:pPr algn="ctr"/>
            <a:r>
              <a:rPr lang="en-US" sz="4800" dirty="0">
                <a:latin typeface="Bierstadt" panose="020B0004020202020204" pitchFamily="34" charset="0"/>
              </a:rPr>
              <a:t>there where we might go.’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43FF6DA-3792-D4AE-0F10-FA0B4ADB84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2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00" y="580103"/>
            <a:ext cx="8982937" cy="1288454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</a:rPr>
            </a:br>
            <a:r>
              <a:rPr lang="en-AU" sz="3600" b="1" cap="none" dirty="0">
                <a:solidFill>
                  <a:srgbClr val="F26522"/>
                </a:solidFill>
              </a:rPr>
              <a:t>The Missionary as a Servant Leader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234BC8A-27BD-3524-96C0-3BA763C96A4D}"/>
              </a:ext>
            </a:extLst>
          </p:cNvPr>
          <p:cNvSpPr txBox="1">
            <a:spLocks/>
          </p:cNvSpPr>
          <p:nvPr/>
        </p:nvSpPr>
        <p:spPr>
          <a:xfrm>
            <a:off x="470780" y="1884220"/>
            <a:ext cx="11305190" cy="4973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752002B-48E0-A313-6607-A20A39127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705" y="1868558"/>
            <a:ext cx="11208721" cy="4188210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24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AU" sz="30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missionary is a servant, not a ‘boss’</a:t>
            </a:r>
          </a:p>
          <a:p>
            <a:pPr>
              <a:spcBef>
                <a:spcPts val="24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AU" sz="30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missionary is a guest</a:t>
            </a:r>
          </a:p>
          <a:p>
            <a:pPr>
              <a:spcBef>
                <a:spcPts val="240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AU" sz="3000" b="1" dirty="0">
                <a:solidFill>
                  <a:schemeClr val="tx1"/>
                </a:solidFill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missionary earns the respect of the people he/she serves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264D382-ACC9-D214-6726-40C83DC9B0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2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82A-C684-A746-8DCE-4B24D161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04105"/>
            <a:ext cx="9504639" cy="1222337"/>
          </a:xfrm>
        </p:spPr>
        <p:txBody>
          <a:bodyPr anchor="ctr">
            <a:normAutofit/>
          </a:bodyPr>
          <a:lstStyle/>
          <a:p>
            <a:r>
              <a:rPr lang="en-AU" sz="3600" b="1" cap="none" dirty="0">
                <a:solidFill>
                  <a:srgbClr val="F26522"/>
                </a:solidFill>
                <a:latin typeface="Franklin Gothic Medium" panose="020B0603020102020204" pitchFamily="34" charset="0"/>
              </a:rPr>
              <a:t>The Upside-Down Kingdom</a:t>
            </a:r>
            <a:br>
              <a:rPr lang="en-AU" sz="3600" b="1" cap="none" dirty="0">
                <a:solidFill>
                  <a:srgbClr val="F26522"/>
                </a:solidFill>
                <a:latin typeface="Franklin Gothic Medium" panose="020B0603020102020204" pitchFamily="34" charset="0"/>
              </a:rPr>
            </a:br>
            <a:r>
              <a:rPr lang="en-AU" sz="3600" b="1" cap="none" dirty="0">
                <a:solidFill>
                  <a:srgbClr val="F26522"/>
                </a:solidFill>
                <a:latin typeface="Franklin Gothic Medium" panose="020B0603020102020204" pitchFamily="34" charset="0"/>
              </a:rPr>
              <a:t>The Missionary as a Servant Leader</a:t>
            </a:r>
            <a:endParaRPr lang="en-AU" sz="3600" cap="none" dirty="0">
              <a:solidFill>
                <a:srgbClr val="F2652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234BC8A-27BD-3524-96C0-3BA763C96A4D}"/>
              </a:ext>
            </a:extLst>
          </p:cNvPr>
          <p:cNvSpPr txBox="1">
            <a:spLocks/>
          </p:cNvSpPr>
          <p:nvPr/>
        </p:nvSpPr>
        <p:spPr>
          <a:xfrm>
            <a:off x="470780" y="1884220"/>
            <a:ext cx="11305190" cy="4973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42458E-D820-490E-CBF9-C61260EB4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41309"/>
              </p:ext>
            </p:extLst>
          </p:nvPr>
        </p:nvGraphicFramePr>
        <p:xfrm>
          <a:off x="1308526" y="1998066"/>
          <a:ext cx="6753131" cy="41302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7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7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AUTHORITARIAN LEADERSHIP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Controlling Leader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SERVANT </a:t>
                      </a:r>
                      <a:b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Servant </a:t>
                      </a:r>
                      <a:b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Leader</a:t>
                      </a:r>
                      <a:endParaRPr kumimoji="0" lang="en-US" sz="2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APATHETIC LEADERSHIP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rgbClr val="405764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Lost Leader</a:t>
                      </a:r>
                      <a:endParaRPr kumimoji="0" lang="en-US" sz="2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FAILED </a:t>
                      </a:r>
                      <a:b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Victim Leader</a:t>
                      </a:r>
                      <a:endParaRPr kumimoji="0" lang="en-US" sz="2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6BA205-7179-CCD5-77F8-736EF6767196}"/>
              </a:ext>
            </a:extLst>
          </p:cNvPr>
          <p:cNvCxnSpPr>
            <a:cxnSpLocks/>
          </p:cNvCxnSpPr>
          <p:nvPr/>
        </p:nvCxnSpPr>
        <p:spPr>
          <a:xfrm>
            <a:off x="2072629" y="6299964"/>
            <a:ext cx="5185772" cy="0"/>
          </a:xfrm>
          <a:prstGeom prst="straightConnector1">
            <a:avLst/>
          </a:prstGeom>
          <a:ln w="38100">
            <a:solidFill>
              <a:srgbClr val="4057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2EF8CA-0D27-AC84-0CA3-32BC9F5158ED}"/>
              </a:ext>
            </a:extLst>
          </p:cNvPr>
          <p:cNvCxnSpPr>
            <a:cxnSpLocks/>
          </p:cNvCxnSpPr>
          <p:nvPr/>
        </p:nvCxnSpPr>
        <p:spPr>
          <a:xfrm flipV="1">
            <a:off x="1102926" y="2529885"/>
            <a:ext cx="0" cy="3048000"/>
          </a:xfrm>
          <a:prstGeom prst="straightConnector1">
            <a:avLst/>
          </a:prstGeom>
          <a:ln w="38100">
            <a:solidFill>
              <a:srgbClr val="4057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F1BB01-0B4A-00A4-2D7B-17BDFE16774C}"/>
              </a:ext>
            </a:extLst>
          </p:cNvPr>
          <p:cNvSpPr txBox="1"/>
          <p:nvPr/>
        </p:nvSpPr>
        <p:spPr>
          <a:xfrm rot="16200000">
            <a:off x="-470795" y="4079384"/>
            <a:ext cx="24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latin typeface="Bierstadt" panose="020B0004020202020204" pitchFamily="34" charset="0"/>
              </a:rPr>
              <a:t>AUTHORITY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D0B19-88D4-0DC6-0F1D-B9F174517436}"/>
              </a:ext>
            </a:extLst>
          </p:cNvPr>
          <p:cNvSpPr txBox="1"/>
          <p:nvPr/>
        </p:nvSpPr>
        <p:spPr>
          <a:xfrm>
            <a:off x="3424342" y="6333608"/>
            <a:ext cx="27782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NZ" sz="2800" b="1" dirty="0">
                <a:latin typeface="Bierstadt" panose="020B0004020202020204" pitchFamily="34" charset="0"/>
              </a:rPr>
              <a:t>VULNERABILITY</a:t>
            </a:r>
            <a:endParaRPr lang="en-NZ" sz="2400" b="1" dirty="0">
              <a:latin typeface="Bierstadt" panose="020B00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436D21-96D6-FF71-A585-CB856DFDA4A7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685091" y="1998066"/>
            <a:ext cx="0" cy="4130276"/>
          </a:xfrm>
          <a:prstGeom prst="line">
            <a:avLst/>
          </a:prstGeom>
          <a:ln w="28575">
            <a:solidFill>
              <a:srgbClr val="4057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2FDC07-57C3-3F03-0707-7173F603F1E9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1308526" y="4063204"/>
            <a:ext cx="6753131" cy="0"/>
          </a:xfrm>
          <a:prstGeom prst="line">
            <a:avLst/>
          </a:prstGeom>
          <a:ln w="28575">
            <a:solidFill>
              <a:srgbClr val="4057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67836-F24F-6D6F-812D-BFF7FA5FFD82}"/>
              </a:ext>
            </a:extLst>
          </p:cNvPr>
          <p:cNvSpPr/>
          <p:nvPr/>
        </p:nvSpPr>
        <p:spPr>
          <a:xfrm>
            <a:off x="1308526" y="1979428"/>
            <a:ext cx="6753130" cy="4148913"/>
          </a:xfrm>
          <a:prstGeom prst="rect">
            <a:avLst/>
          </a:prstGeom>
          <a:noFill/>
          <a:ln w="28575">
            <a:solidFill>
              <a:srgbClr val="4057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  <a:latin typeface="Bierstadt" panose="020B0004020202020204" pitchFamily="34" charset="0"/>
            </a:endParaRPr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1182DA14-AFF4-5BEB-6EA7-1C78391398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97" y="592655"/>
            <a:ext cx="1430612" cy="8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24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61d9ab-62e1-4b43-9c1f-246d99d07215" xsi:nil="true"/>
    <lcf76f155ced4ddcb4097134ff3c332f xmlns="9ac592f3-0226-48db-b914-072f3799d86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97C713BEA03E45B43AE6A2754BE779" ma:contentTypeVersion="15" ma:contentTypeDescription="Create a new document." ma:contentTypeScope="" ma:versionID="fdc6a41e72a963ba06559cb0cd3d2408">
  <xsd:schema xmlns:xsd="http://www.w3.org/2001/XMLSchema" xmlns:xs="http://www.w3.org/2001/XMLSchema" xmlns:p="http://schemas.microsoft.com/office/2006/metadata/properties" xmlns:ns2="9ac592f3-0226-48db-b914-072f3799d86b" xmlns:ns3="d961d9ab-62e1-4b43-9c1f-246d99d07215" targetNamespace="http://schemas.microsoft.com/office/2006/metadata/properties" ma:root="true" ma:fieldsID="906f8cc26d19f349cc6cae1ad99c95fc" ns2:_="" ns3:_="">
    <xsd:import namespace="9ac592f3-0226-48db-b914-072f3799d86b"/>
    <xsd:import namespace="d961d9ab-62e1-4b43-9c1f-246d99d072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592f3-0226-48db-b914-072f3799d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e204db-48c1-41d3-94c9-15e9d63045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1d9ab-62e1-4b43-9c1f-246d99d0721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367877c-3408-4523-86f3-593a2c8edfd1}" ma:internalName="TaxCatchAll" ma:showField="CatchAllData" ma:web="d961d9ab-62e1-4b43-9c1f-246d99d072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9692-1E1B-452C-8A42-23980835E258}">
  <ds:schemaRefs>
    <ds:schemaRef ds:uri="http://schemas.microsoft.com/office/2006/documentManagement/types"/>
    <ds:schemaRef ds:uri="http://purl.org/dc/elements/1.1/"/>
    <ds:schemaRef ds:uri="http://purl.org/dc/terms/"/>
    <ds:schemaRef ds:uri="d961d9ab-62e1-4b43-9c1f-246d99d07215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9ac592f3-0226-48db-b914-072f3799d86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EDBEA0D-B55D-4646-930F-57EF64EAB2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471B2A-CC93-4EF3-A9E8-C77670B66E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c592f3-0226-48db-b914-072f3799d86b"/>
    <ds:schemaRef ds:uri="d961d9ab-62e1-4b43-9c1f-246d99d072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9126</TotalTime>
  <Words>1183</Words>
  <Application>Microsoft Office PowerPoint</Application>
  <PresentationFormat>Widescreen</PresentationFormat>
  <Paragraphs>197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Arial</vt:lpstr>
      <vt:lpstr>Bierstadt</vt:lpstr>
      <vt:lpstr>Calibri</vt:lpstr>
      <vt:lpstr>Franklin Gothic Book</vt:lpstr>
      <vt:lpstr>Franklin Gothic Medium</vt:lpstr>
      <vt:lpstr>Wingdings</vt:lpstr>
      <vt:lpstr>Wingdings 2</vt:lpstr>
      <vt:lpstr>Dividend</vt:lpstr>
      <vt:lpstr>PowerPoint Presentation</vt:lpstr>
      <vt:lpstr>PowerPoint Presentation</vt:lpstr>
      <vt:lpstr>The Upside-Down Kingdom</vt:lpstr>
      <vt:lpstr>The Upside-Down Kingdom</vt:lpstr>
      <vt:lpstr>The Upside-Down Kingdom The Servant Leader</vt:lpstr>
      <vt:lpstr>The Upside-Down Kingdom The Servant Leader</vt:lpstr>
      <vt:lpstr>PowerPoint Presentation</vt:lpstr>
      <vt:lpstr>The Upside-Down Kingdom The Missionary as a Servant Leader</vt:lpstr>
      <vt:lpstr>The Upside-Down Kingdom The Missionary as a Servant Leader</vt:lpstr>
      <vt:lpstr>The Upside-Down Kingdom The Missionary as a Servant Leader</vt:lpstr>
      <vt:lpstr>The Upside-Down Kingdom The Missionary as a Servant Leader</vt:lpstr>
      <vt:lpstr>PowerPoint Presentation</vt:lpstr>
      <vt:lpstr>PowerPoint Presentation</vt:lpstr>
      <vt:lpstr>The Upside-Down Kingdom The Servant Missionary – in a different culture 1</vt:lpstr>
      <vt:lpstr>The Upside-Down Kingdom The Servant Missionary – in a different culture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Upside-Down Kingdom Takeaways?</vt:lpstr>
      <vt:lpstr>People                          mission                          connected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People. Missions. Connected.</dc:title>
  <dc:creator>Tim van Eyssen</dc:creator>
  <cp:lastModifiedBy>John Buchanan</cp:lastModifiedBy>
  <cp:revision>23</cp:revision>
  <dcterms:created xsi:type="dcterms:W3CDTF">2020-05-14T00:51:08Z</dcterms:created>
  <dcterms:modified xsi:type="dcterms:W3CDTF">2024-07-23T06:18:15Z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0x010100A6F190019605244A9F83B7A2F75316FF</vt:lpwstr>
  </property>
  <property fmtid="{D5CDD505-2E9C-101B-9397-08002B2CF9AE}" pid="3" name="MediaServiceImageTags">
    <vt:lpwstr/>
  </property>
</Properties>
</file>